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23"/>
  </p:notesMasterIdLst>
  <p:handoutMasterIdLst>
    <p:handoutMasterId r:id="rId24"/>
  </p:handoutMasterIdLst>
  <p:sldIdLst>
    <p:sldId id="286" r:id="rId2"/>
    <p:sldId id="263" r:id="rId3"/>
    <p:sldId id="270" r:id="rId4"/>
    <p:sldId id="261" r:id="rId5"/>
    <p:sldId id="273" r:id="rId6"/>
    <p:sldId id="280" r:id="rId7"/>
    <p:sldId id="269" r:id="rId8"/>
    <p:sldId id="271" r:id="rId9"/>
    <p:sldId id="288" r:id="rId10"/>
    <p:sldId id="272" r:id="rId11"/>
    <p:sldId id="275" r:id="rId12"/>
    <p:sldId id="274" r:id="rId13"/>
    <p:sldId id="291" r:id="rId14"/>
    <p:sldId id="279" r:id="rId15"/>
    <p:sldId id="285" r:id="rId16"/>
    <p:sldId id="278" r:id="rId17"/>
    <p:sldId id="292" r:id="rId18"/>
    <p:sldId id="277" r:id="rId19"/>
    <p:sldId id="293" r:id="rId20"/>
    <p:sldId id="289" r:id="rId21"/>
    <p:sldId id="29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7350BB6-4673-457D-BC84-27220D9217F2}">
          <p14:sldIdLst>
            <p14:sldId id="286"/>
            <p14:sldId id="263"/>
            <p14:sldId id="270"/>
            <p14:sldId id="261"/>
            <p14:sldId id="273"/>
            <p14:sldId id="280"/>
            <p14:sldId id="269"/>
            <p14:sldId id="271"/>
            <p14:sldId id="288"/>
            <p14:sldId id="272"/>
            <p14:sldId id="275"/>
            <p14:sldId id="274"/>
            <p14:sldId id="291"/>
            <p14:sldId id="279"/>
            <p14:sldId id="285"/>
            <p14:sldId id="278"/>
            <p14:sldId id="292"/>
            <p14:sldId id="277"/>
            <p14:sldId id="293"/>
            <p14:sldId id="289"/>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15" autoAdjust="0"/>
    <p:restoredTop sz="93738" autoAdjust="0"/>
  </p:normalViewPr>
  <p:slideViewPr>
    <p:cSldViewPr snapToGrid="0">
      <p:cViewPr varScale="1">
        <p:scale>
          <a:sx n="65" d="100"/>
          <a:sy n="65" d="100"/>
        </p:scale>
        <p:origin x="90" y="132"/>
      </p:cViewPr>
      <p:guideLst/>
    </p:cSldViewPr>
  </p:slideViewPr>
  <p:outlineViewPr>
    <p:cViewPr>
      <p:scale>
        <a:sx n="33" d="100"/>
        <a:sy n="33" d="100"/>
      </p:scale>
      <p:origin x="0" y="-15096"/>
    </p:cViewPr>
  </p:outlineViewPr>
  <p:notesTextViewPr>
    <p:cViewPr>
      <p:scale>
        <a:sx n="3" d="2"/>
        <a:sy n="3" d="2"/>
      </p:scale>
      <p:origin x="0" y="0"/>
    </p:cViewPr>
  </p:notesTextViewPr>
  <p:sorterViewPr>
    <p:cViewPr>
      <p:scale>
        <a:sx n="100" d="100"/>
        <a:sy n="100" d="100"/>
      </p:scale>
      <p:origin x="0" y="-7686"/>
    </p:cViewPr>
  </p:sorterViewPr>
  <p:notesViewPr>
    <p:cSldViewPr snapToGrid="0">
      <p:cViewPr>
        <p:scale>
          <a:sx n="160" d="100"/>
          <a:sy n="160" d="100"/>
        </p:scale>
        <p:origin x="528" y="-301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23F77-FA6A-4337-9BBE-E59DDA6C6190}"/>
              </a:ext>
            </a:extLst>
          </p:cNvPr>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CA"/>
          </a:p>
        </p:txBody>
      </p:sp>
      <p:sp>
        <p:nvSpPr>
          <p:cNvPr id="3" name="Date Placeholder 2">
            <a:extLst>
              <a:ext uri="{FF2B5EF4-FFF2-40B4-BE49-F238E27FC236}">
                <a16:creationId xmlns:a16="http://schemas.microsoft.com/office/drawing/2014/main" id="{A4C527F3-9F81-4A98-BD63-408AF881481A}"/>
              </a:ext>
            </a:extLst>
          </p:cNvPr>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521C089B-566C-4CF2-8920-898A7A1DAC08}" type="datetimeFigureOut">
              <a:rPr lang="en-CA" smtClean="0"/>
              <a:t>2018-04-11</a:t>
            </a:fld>
            <a:endParaRPr lang="en-CA"/>
          </a:p>
        </p:txBody>
      </p:sp>
      <p:sp>
        <p:nvSpPr>
          <p:cNvPr id="4" name="Footer Placeholder 3">
            <a:extLst>
              <a:ext uri="{FF2B5EF4-FFF2-40B4-BE49-F238E27FC236}">
                <a16:creationId xmlns:a16="http://schemas.microsoft.com/office/drawing/2014/main" id="{4CDEB205-C1B3-4867-9884-503C2922E3D5}"/>
              </a:ext>
            </a:extLst>
          </p:cNvPr>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1DCA6D6-D208-438A-9A1F-A1AB2C0D9169}"/>
              </a:ext>
            </a:extLst>
          </p:cNvPr>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D2A2084F-0F4A-4492-8443-E7F1E8379A83}" type="slidenum">
              <a:rPr lang="en-CA" smtClean="0"/>
              <a:t>‹#›</a:t>
            </a:fld>
            <a:endParaRPr lang="en-CA"/>
          </a:p>
        </p:txBody>
      </p:sp>
    </p:spTree>
    <p:extLst>
      <p:ext uri="{BB962C8B-B14F-4D97-AF65-F5344CB8AC3E}">
        <p14:creationId xmlns:p14="http://schemas.microsoft.com/office/powerpoint/2010/main" val="61538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81BD985E-0D3A-44CE-A09C-AFD577CF1B37}" type="datetimeFigureOut">
              <a:rPr lang="en-CA" smtClean="0"/>
              <a:t>2018-04-11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824E328A-FA6A-4FAE-951E-FDA58B053622}" type="slidenum">
              <a:rPr lang="en-CA" smtClean="0"/>
              <a:t>‹#›</a:t>
            </a:fld>
            <a:endParaRPr lang="en-CA"/>
          </a:p>
        </p:txBody>
      </p:sp>
      <p:sp>
        <p:nvSpPr>
          <p:cNvPr id="8" name="Header Placeholder 7">
            <a:extLst>
              <a:ext uri="{FF2B5EF4-FFF2-40B4-BE49-F238E27FC236}">
                <a16:creationId xmlns:a16="http://schemas.microsoft.com/office/drawing/2014/main" id="{C8ADDB28-F6E2-47D4-8EA3-0A14B298D5AB}"/>
              </a:ext>
            </a:extLst>
          </p:cNvPr>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CA"/>
          </a:p>
        </p:txBody>
      </p:sp>
    </p:spTree>
    <p:extLst>
      <p:ext uri="{BB962C8B-B14F-4D97-AF65-F5344CB8AC3E}">
        <p14:creationId xmlns:p14="http://schemas.microsoft.com/office/powerpoint/2010/main" val="377766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orontolife.com/city/toronto-fourth-largest-cit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eta.theglobeandmail.com/news/national/census-2016-statscan/article35861448/?ref=http://www.theglobeandmail.com&am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809625"/>
            <a:ext cx="5575300" cy="3136900"/>
          </a:xfrm>
        </p:spPr>
      </p:sp>
      <p:sp>
        <p:nvSpPr>
          <p:cNvPr id="3" name="Notes Placeholder 2"/>
          <p:cNvSpPr>
            <a:spLocks noGrp="1"/>
          </p:cNvSpPr>
          <p:nvPr>
            <p:ph type="body" idx="1"/>
          </p:nvPr>
        </p:nvSpPr>
        <p:spPr>
          <a:xfrm>
            <a:off x="701040" y="4473892"/>
            <a:ext cx="5608320" cy="707708"/>
          </a:xfrm>
        </p:spPr>
        <p:txBody>
          <a:bodyPr/>
          <a:lstStyle/>
          <a:p>
            <a:r>
              <a:rPr lang="en-CA" dirty="0"/>
              <a:t>Reviewed 11 April 2018</a:t>
            </a:r>
          </a:p>
          <a:p>
            <a:r>
              <a:rPr lang="en-CA" sz="1400" i="1" dirty="0"/>
              <a:t>(Use Page UP, Page Down to scroll through the notes in the Notes Page view)</a:t>
            </a:r>
          </a:p>
        </p:txBody>
      </p:sp>
      <p:sp>
        <p:nvSpPr>
          <p:cNvPr id="4" name="Slide Number Placeholder 3"/>
          <p:cNvSpPr>
            <a:spLocks noGrp="1"/>
          </p:cNvSpPr>
          <p:nvPr>
            <p:ph type="sldNum" sz="quarter" idx="10"/>
          </p:nvPr>
        </p:nvSpPr>
        <p:spPr/>
        <p:txBody>
          <a:bodyPr/>
          <a:lstStyle/>
          <a:p>
            <a:fld id="{824E328A-FA6A-4FAE-951E-FDA58B053622}" type="slidenum">
              <a:rPr lang="en-CA" smtClean="0"/>
              <a:t>1</a:t>
            </a:fld>
            <a:endParaRPr lang="en-CA"/>
          </a:p>
        </p:txBody>
      </p:sp>
    </p:spTree>
    <p:extLst>
      <p:ext uri="{BB962C8B-B14F-4D97-AF65-F5344CB8AC3E}">
        <p14:creationId xmlns:p14="http://schemas.microsoft.com/office/powerpoint/2010/main" val="303351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5025" y="149225"/>
            <a:ext cx="5575300" cy="3136900"/>
          </a:xfrm>
        </p:spPr>
      </p:sp>
      <p:sp>
        <p:nvSpPr>
          <p:cNvPr id="3" name="Notes Placeholder 2"/>
          <p:cNvSpPr>
            <a:spLocks noGrp="1"/>
          </p:cNvSpPr>
          <p:nvPr>
            <p:ph type="body" idx="1"/>
          </p:nvPr>
        </p:nvSpPr>
        <p:spPr>
          <a:xfrm>
            <a:off x="367553" y="3400425"/>
            <a:ext cx="6642847" cy="5747460"/>
          </a:xfrm>
        </p:spPr>
        <p:txBody>
          <a:bodyPr/>
          <a:lstStyle/>
          <a:p>
            <a:r>
              <a:rPr lang="en-CA" sz="1400" dirty="0"/>
              <a:t>This brings us to the next question about livability of a city, the access to public transportation.  We all are familiar with traffic horror stories from the highway 401 and other major roads in GTA. The 401 has gained the dubious distinction of the most congested highway in North America. About 70% of  all goods produced in the  country are moved along this corridor. </a:t>
            </a:r>
          </a:p>
          <a:p>
            <a:endParaRPr lang="en-CA" sz="1400" dirty="0"/>
          </a:p>
          <a:p>
            <a:r>
              <a:rPr lang="en-CA" sz="1400" dirty="0"/>
              <a:t>At the last count, back in 2008, the traffic congestion already cost GTHA (The Greater Toronto and Hamilton Area) $6 billion in total annual losses. And if we don’t act now, by 2031, when the GTHA population is expected to reach 8.6 million, congestion costs may rise to $15 billion a year, which would be choking the economy of the region.</a:t>
            </a:r>
          </a:p>
          <a:p>
            <a:endParaRPr lang="en-CA" sz="1400" dirty="0"/>
          </a:p>
          <a:p>
            <a:r>
              <a:rPr lang="en-CA" sz="1400" dirty="0"/>
              <a:t>So, how do we move around in a big and dense city? </a:t>
            </a:r>
            <a:br>
              <a:rPr lang="en-CA" sz="1400" dirty="0"/>
            </a:br>
            <a:r>
              <a:rPr lang="en-CA" sz="1400" dirty="0"/>
              <a:t>Because of congestion, less by car, and more by transit, walking, and cycling. </a:t>
            </a:r>
          </a:p>
          <a:p>
            <a:endParaRPr lang="en-CA" sz="1400" dirty="0"/>
          </a:p>
          <a:p>
            <a:r>
              <a:rPr lang="en-CA" sz="1400" dirty="0"/>
              <a:t>Can’t we just build more roads? No, because it has been tried in the US and it didn’t work. The new roads encourage more traffic and quickly get as congested as the other ones. Besides, the highways built into the cores of some of the big American cities were devastating the downtown neighborhoods  and made the downtown unattractive, causing loss of population. </a:t>
            </a:r>
            <a:br>
              <a:rPr lang="en-CA" sz="1400" dirty="0"/>
            </a:br>
            <a:endParaRPr lang="en-CA" sz="1400" dirty="0"/>
          </a:p>
          <a:p>
            <a:r>
              <a:rPr lang="en-CA" sz="1400" dirty="0"/>
              <a:t>For this reason big cities need to be increasingly walkable, with easy access to transit, like other world cities such as London or New York, or Hong Kong and Singapore, or Paris and Berlin. Or to some extent even like Montreal which has denser neighborhoods and more transit options. </a:t>
            </a:r>
          </a:p>
          <a:p>
            <a:r>
              <a:rPr lang="en-CA" sz="1400" dirty="0"/>
              <a:t>Continued on next page:</a:t>
            </a:r>
          </a:p>
          <a:p>
            <a:endParaRPr lang="en-CA" sz="1400" dirty="0"/>
          </a:p>
        </p:txBody>
      </p:sp>
      <p:sp>
        <p:nvSpPr>
          <p:cNvPr id="4" name="Slide Number Placeholder 3"/>
          <p:cNvSpPr>
            <a:spLocks noGrp="1"/>
          </p:cNvSpPr>
          <p:nvPr>
            <p:ph type="sldNum" sz="quarter" idx="10"/>
          </p:nvPr>
        </p:nvSpPr>
        <p:spPr/>
        <p:txBody>
          <a:bodyPr/>
          <a:lstStyle/>
          <a:p>
            <a:fld id="{824E328A-FA6A-4FAE-951E-FDA58B053622}" type="slidenum">
              <a:rPr lang="en-CA" smtClean="0"/>
              <a:t>10</a:t>
            </a:fld>
            <a:endParaRPr lang="en-CA" dirty="0"/>
          </a:p>
        </p:txBody>
      </p:sp>
    </p:spTree>
    <p:extLst>
      <p:ext uri="{BB962C8B-B14F-4D97-AF65-F5344CB8AC3E}">
        <p14:creationId xmlns:p14="http://schemas.microsoft.com/office/powerpoint/2010/main" val="2919531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44588"/>
            <a:ext cx="5575300" cy="3136900"/>
          </a:xfrm>
        </p:spPr>
      </p:sp>
      <p:sp>
        <p:nvSpPr>
          <p:cNvPr id="3" name="Notes Placeholder 2"/>
          <p:cNvSpPr>
            <a:spLocks noGrp="1"/>
          </p:cNvSpPr>
          <p:nvPr>
            <p:ph type="body" idx="1"/>
          </p:nvPr>
        </p:nvSpPr>
        <p:spPr>
          <a:xfrm>
            <a:off x="220533" y="4473892"/>
            <a:ext cx="6578300" cy="3731802"/>
          </a:xfrm>
        </p:spPr>
        <p:txBody>
          <a:bodyPr/>
          <a:lstStyle/>
          <a:p>
            <a:r>
              <a:rPr lang="en-CA" sz="1400" dirty="0"/>
              <a:t>What we have said about congested roads in GTHA is only the tip of an iceberg of unsustainable urban sprawl that causes all sorts of other acute problems. </a:t>
            </a:r>
            <a:br>
              <a:rPr lang="en-CA" sz="1400" dirty="0"/>
            </a:br>
            <a:br>
              <a:rPr lang="en-CA" sz="1400" dirty="0"/>
            </a:br>
            <a:r>
              <a:rPr lang="en-CA" sz="1400" dirty="0"/>
              <a:t>The basic truth is that low density suburban neighborhoods do not generate sufficient tax revenue to maintain an extended network of services which now is subsidized by  other tax payers. It’s often nice to live in an own house with a lawn and backyard but we have to face the fact that we are not paying for this convenience, because it is subsidized by all taxpayers, including those living in the dense downtown.  </a:t>
            </a:r>
            <a:br>
              <a:rPr lang="en-CA" sz="1400" dirty="0"/>
            </a:br>
            <a:endParaRPr lang="en-CA" sz="1400" dirty="0"/>
          </a:p>
          <a:p>
            <a:r>
              <a:rPr lang="en-CA" sz="1400" dirty="0"/>
              <a:t>Another reason for unsustainability of sprawl is that far flung suburbs extend driving time and cause unhealthy automobile based lifestyle (we will be talking about it later).</a:t>
            </a:r>
          </a:p>
          <a:p>
            <a:r>
              <a:rPr lang="en-CA" sz="1400" dirty="0"/>
              <a:t>By the same token driving for every errand in a suburban neighborhood requires more cars per household which is unduly straining the family budget in times when it is already stretched by rising housing prices and stagnating incomes. </a:t>
            </a:r>
          </a:p>
          <a:p>
            <a:endParaRPr lang="en-CA" sz="1400" dirty="0"/>
          </a:p>
          <a:p>
            <a:r>
              <a:rPr lang="en-CA" sz="1400" dirty="0"/>
              <a:t>Also, excessive driving causes environmental degradation by sacrificing prime farmland for roads and by increasing pollution. </a:t>
            </a:r>
          </a:p>
          <a:p>
            <a:endParaRPr lang="en-CA" sz="1400" dirty="0"/>
          </a:p>
          <a:p>
            <a:endParaRPr lang="en-CA" sz="1400" dirty="0"/>
          </a:p>
        </p:txBody>
      </p:sp>
      <p:sp>
        <p:nvSpPr>
          <p:cNvPr id="4" name="Slide Number Placeholder 3"/>
          <p:cNvSpPr>
            <a:spLocks noGrp="1"/>
          </p:cNvSpPr>
          <p:nvPr>
            <p:ph type="sldNum" sz="quarter" idx="10"/>
          </p:nvPr>
        </p:nvSpPr>
        <p:spPr/>
        <p:txBody>
          <a:bodyPr/>
          <a:lstStyle/>
          <a:p>
            <a:fld id="{824E328A-FA6A-4FAE-951E-FDA58B053622}" type="slidenum">
              <a:rPr lang="en-CA" smtClean="0"/>
              <a:t>11</a:t>
            </a:fld>
            <a:endParaRPr lang="en-CA"/>
          </a:p>
        </p:txBody>
      </p:sp>
    </p:spTree>
    <p:extLst>
      <p:ext uri="{BB962C8B-B14F-4D97-AF65-F5344CB8AC3E}">
        <p14:creationId xmlns:p14="http://schemas.microsoft.com/office/powerpoint/2010/main" val="303834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3975"/>
            <a:ext cx="5575300" cy="3136900"/>
          </a:xfrm>
        </p:spPr>
      </p:sp>
      <p:sp>
        <p:nvSpPr>
          <p:cNvPr id="3" name="Notes Placeholder 2"/>
          <p:cNvSpPr>
            <a:spLocks noGrp="1"/>
          </p:cNvSpPr>
          <p:nvPr>
            <p:ph type="body" idx="1"/>
          </p:nvPr>
        </p:nvSpPr>
        <p:spPr>
          <a:xfrm>
            <a:off x="91804" y="3260138"/>
            <a:ext cx="6918596" cy="4527204"/>
          </a:xfrm>
        </p:spPr>
        <p:txBody>
          <a:bodyPr/>
          <a:lstStyle/>
          <a:p>
            <a:pPr defTabSz="881390"/>
            <a:r>
              <a:rPr lang="en-CA" sz="1400" dirty="0"/>
              <a:t>Mississauga has evolved into a big city that generates more work places than it has employed residents, about 420 thousand in total.  It is supplying employment opportunities for other municipalities. According to availability of jobs, in September 2017 Mississauga was quoted as taking the sixth rank among large cities in Canada and the first in Ontario. </a:t>
            </a:r>
          </a:p>
          <a:p>
            <a:pPr defTabSz="881390"/>
            <a:r>
              <a:rPr lang="en-CA" sz="1400" dirty="0"/>
              <a:t>  </a:t>
            </a:r>
            <a:br>
              <a:rPr lang="en-CA" sz="1400" dirty="0"/>
            </a:br>
            <a:r>
              <a:rPr lang="en-CA" sz="1400" dirty="0"/>
              <a:t>The city has attracted many large companies including about 1,400 multinational firms as well as 73 of the largest United States corporations, the so called Fortune 500 companies. It also has over one hundred Japanese companies located here. </a:t>
            </a:r>
          </a:p>
          <a:p>
            <a:pPr defTabSz="881390"/>
            <a:endParaRPr lang="en-CA" sz="1400" dirty="0"/>
          </a:p>
          <a:p>
            <a:pPr defTabSz="881390"/>
            <a:r>
              <a:rPr lang="en-CA" sz="1400" dirty="0"/>
              <a:t>Because Mississauga is a new city, it has developed a strong knowledge based economy with people working in advanced manufacturing, health sciences, in Information Technology sector, educational institutions, finance, and also in a growing cultural and leisure sector that provides entertainment opportunities for its residents, and which is profiting from the strong Toronto cultural centers.</a:t>
            </a:r>
          </a:p>
          <a:p>
            <a:pPr defTabSz="881390"/>
            <a:endParaRPr lang="en-CA" sz="1400" dirty="0"/>
          </a:p>
          <a:p>
            <a:pPr defTabSz="881390"/>
            <a:r>
              <a:rPr lang="en-CA" sz="1400" dirty="0"/>
              <a:t>About 1/3 of all employed in Mississauga contribute  to the knowledge based economy </a:t>
            </a:r>
            <a:br>
              <a:rPr lang="en-CA" sz="1400" dirty="0"/>
            </a:br>
            <a:r>
              <a:rPr lang="en-CA" sz="1400" dirty="0"/>
              <a:t>with many highly skilled and well paid jobs which in turn sustain other jobs in the city. </a:t>
            </a:r>
            <a:br>
              <a:rPr lang="en-CA" sz="1400" dirty="0"/>
            </a:br>
            <a:r>
              <a:rPr lang="en-CA" sz="1400" dirty="0"/>
              <a:t>According to Enrico Moretti, an American economist, one additional Information Technology job generates close to  five other jobs and helps to sustain the economy. </a:t>
            </a:r>
          </a:p>
          <a:p>
            <a:pPr defTabSz="881390"/>
            <a:endParaRPr lang="en-CA" dirty="0"/>
          </a:p>
          <a:p>
            <a:pPr defTabSz="881390"/>
            <a:r>
              <a:rPr lang="en-CA" b="1" dirty="0"/>
              <a:t>Continue on next page:</a:t>
            </a:r>
            <a:endParaRPr lang="en-CA" dirty="0"/>
          </a:p>
        </p:txBody>
      </p:sp>
      <p:sp>
        <p:nvSpPr>
          <p:cNvPr id="4" name="Slide Number Placeholder 3"/>
          <p:cNvSpPr>
            <a:spLocks noGrp="1"/>
          </p:cNvSpPr>
          <p:nvPr>
            <p:ph type="sldNum" sz="quarter" idx="10"/>
          </p:nvPr>
        </p:nvSpPr>
        <p:spPr>
          <a:xfrm>
            <a:off x="6400800" y="9000226"/>
            <a:ext cx="609600" cy="296175"/>
          </a:xfrm>
        </p:spPr>
        <p:txBody>
          <a:bodyPr/>
          <a:lstStyle/>
          <a:p>
            <a:fld id="{824E328A-FA6A-4FAE-951E-FDA58B053622}" type="slidenum">
              <a:rPr lang="en-CA" smtClean="0"/>
              <a:t>12</a:t>
            </a:fld>
            <a:endParaRPr lang="en-CA" dirty="0"/>
          </a:p>
        </p:txBody>
      </p:sp>
    </p:spTree>
    <p:extLst>
      <p:ext uri="{BB962C8B-B14F-4D97-AF65-F5344CB8AC3E}">
        <p14:creationId xmlns:p14="http://schemas.microsoft.com/office/powerpoint/2010/main" val="402563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2588" y="288925"/>
            <a:ext cx="3705225" cy="2084388"/>
          </a:xfrm>
        </p:spPr>
      </p:sp>
      <p:sp>
        <p:nvSpPr>
          <p:cNvPr id="3" name="Notes Placeholder 2"/>
          <p:cNvSpPr>
            <a:spLocks noGrp="1"/>
          </p:cNvSpPr>
          <p:nvPr>
            <p:ph type="body" idx="1"/>
          </p:nvPr>
        </p:nvSpPr>
        <p:spPr>
          <a:xfrm>
            <a:off x="122517" y="2549216"/>
            <a:ext cx="6765365" cy="6618690"/>
          </a:xfrm>
        </p:spPr>
        <p:txBody>
          <a:bodyPr/>
          <a:lstStyle/>
          <a:p>
            <a:r>
              <a:rPr lang="en-CA" sz="1400" kern="1200" dirty="0">
                <a:solidFill>
                  <a:schemeClr val="tx1"/>
                </a:solidFill>
                <a:effectLst/>
                <a:latin typeface="+mn-lt"/>
                <a:ea typeface="+mn-ea"/>
                <a:cs typeface="+mn-cs"/>
              </a:rPr>
              <a:t>And increasingly we are hearing of the Silicon Valley North, stretching along highway 401 that is connecting Toronto and Mississauga with the so called Technology Triangle of Waterloo, Kitchener and Guelph, that employs about </a:t>
            </a:r>
            <a:r>
              <a:rPr lang="en-CA" sz="1400" kern="1200" dirty="0" err="1">
                <a:solidFill>
                  <a:schemeClr val="tx1"/>
                </a:solidFill>
                <a:effectLst/>
                <a:latin typeface="+mn-lt"/>
                <a:ea typeface="+mn-ea"/>
                <a:cs typeface="+mn-cs"/>
              </a:rPr>
              <a:t>about</a:t>
            </a:r>
            <a:r>
              <a:rPr lang="en-CA" sz="1400" kern="1200" dirty="0">
                <a:solidFill>
                  <a:schemeClr val="tx1"/>
                </a:solidFill>
                <a:effectLst/>
                <a:latin typeface="+mn-lt"/>
                <a:ea typeface="+mn-ea"/>
                <a:cs typeface="+mn-cs"/>
              </a:rPr>
              <a:t> 280 thousand IT specialists (which is already comparable to the Silicon Valley in California with about 380, 000 IT workers). </a:t>
            </a:r>
          </a:p>
          <a:p>
            <a:endParaRPr lang="en-CA" sz="1400" kern="1200" dirty="0">
              <a:solidFill>
                <a:schemeClr val="tx1"/>
              </a:solidFill>
              <a:effectLst/>
              <a:latin typeface="+mn-lt"/>
              <a:ea typeface="+mn-ea"/>
              <a:cs typeface="+mn-cs"/>
            </a:endParaRPr>
          </a:p>
          <a:p>
            <a:r>
              <a:rPr lang="en-CA" sz="1400" kern="1200" dirty="0">
                <a:solidFill>
                  <a:schemeClr val="tx1"/>
                </a:solidFill>
                <a:effectLst/>
                <a:latin typeface="+mn-lt"/>
                <a:ea typeface="+mn-ea"/>
                <a:cs typeface="+mn-cs"/>
              </a:rPr>
              <a:t>In addition, Mississauga is home to the Pearson airport, the largest in the country,  which is not only a major employer but also a facilitator in maintaining international economic ties, important for the multinationals. </a:t>
            </a:r>
          </a:p>
          <a:p>
            <a:endParaRPr lang="en-CA" sz="1400" kern="1200" dirty="0">
              <a:solidFill>
                <a:schemeClr val="tx1"/>
              </a:solidFill>
              <a:effectLst/>
              <a:latin typeface="+mn-lt"/>
              <a:ea typeface="+mn-ea"/>
              <a:cs typeface="+mn-cs"/>
            </a:endParaRPr>
          </a:p>
          <a:p>
            <a:r>
              <a:rPr lang="en-CA" sz="1400" kern="1200" dirty="0">
                <a:solidFill>
                  <a:schemeClr val="tx1"/>
                </a:solidFill>
                <a:effectLst/>
                <a:latin typeface="+mn-lt"/>
                <a:ea typeface="+mn-ea"/>
                <a:cs typeface="+mn-cs"/>
              </a:rPr>
              <a:t>While Toronto remains dominant as a financial, administrative, research, and cultural center, Mississauga also has all of them, and has an edge in advanced manufacturing as modern plants find needed space there. </a:t>
            </a:r>
            <a:br>
              <a:rPr lang="en-CA" sz="1400" kern="1200" dirty="0">
                <a:solidFill>
                  <a:schemeClr val="tx1"/>
                </a:solidFill>
                <a:effectLst/>
                <a:latin typeface="+mn-lt"/>
                <a:ea typeface="+mn-ea"/>
                <a:cs typeface="+mn-cs"/>
              </a:rPr>
            </a:br>
            <a:endParaRPr lang="en-CA" sz="1400" kern="1200" dirty="0">
              <a:solidFill>
                <a:schemeClr val="tx1"/>
              </a:solidFill>
              <a:effectLst/>
              <a:latin typeface="+mn-lt"/>
              <a:ea typeface="+mn-ea"/>
              <a:cs typeface="+mn-cs"/>
            </a:endParaRPr>
          </a:p>
          <a:p>
            <a:r>
              <a:rPr lang="en-CA" sz="1400" kern="1200" dirty="0">
                <a:solidFill>
                  <a:schemeClr val="tx1"/>
                </a:solidFill>
                <a:effectLst/>
                <a:latin typeface="+mn-lt"/>
                <a:ea typeface="+mn-ea"/>
                <a:cs typeface="+mn-cs"/>
              </a:rPr>
              <a:t>In manufacturing, Food Industry is Mississauga’s largest employer now, and the Financial Sector has become the largest employer in the knowledge based economy with a workforce of about 41 thousand in 2016. </a:t>
            </a:r>
            <a:br>
              <a:rPr lang="en-CA" sz="1400" kern="1200" dirty="0">
                <a:solidFill>
                  <a:schemeClr val="tx1"/>
                </a:solidFill>
                <a:effectLst/>
                <a:latin typeface="+mn-lt"/>
                <a:ea typeface="+mn-ea"/>
                <a:cs typeface="+mn-cs"/>
              </a:rPr>
            </a:br>
            <a:endParaRPr lang="en-CA" sz="1400" kern="1200" dirty="0">
              <a:solidFill>
                <a:schemeClr val="tx1"/>
              </a:solidFill>
              <a:effectLst/>
              <a:latin typeface="+mn-lt"/>
              <a:ea typeface="+mn-ea"/>
              <a:cs typeface="+mn-cs"/>
            </a:endParaRPr>
          </a:p>
          <a:p>
            <a:r>
              <a:rPr lang="en-CA" sz="1400" kern="1200" dirty="0">
                <a:solidFill>
                  <a:schemeClr val="tx1"/>
                </a:solidFill>
                <a:effectLst/>
                <a:latin typeface="+mn-lt"/>
                <a:ea typeface="+mn-ea"/>
                <a:cs typeface="+mn-cs"/>
              </a:rPr>
              <a:t>In 2014 the IT sector in Mississauga was comprised of more than 1,350 businesses.</a:t>
            </a:r>
            <a:br>
              <a:rPr lang="en-CA" sz="1400" kern="1200" dirty="0">
                <a:solidFill>
                  <a:schemeClr val="tx1"/>
                </a:solidFill>
                <a:effectLst/>
                <a:latin typeface="+mn-lt"/>
                <a:ea typeface="+mn-ea"/>
                <a:cs typeface="+mn-cs"/>
              </a:rPr>
            </a:br>
            <a:br>
              <a:rPr lang="en-CA" sz="1400" kern="1200" dirty="0">
                <a:solidFill>
                  <a:schemeClr val="tx1"/>
                </a:solidFill>
                <a:effectLst/>
                <a:latin typeface="+mn-lt"/>
                <a:ea typeface="+mn-ea"/>
                <a:cs typeface="+mn-cs"/>
              </a:rPr>
            </a:br>
            <a:r>
              <a:rPr lang="en-CA" sz="1400" kern="1200" dirty="0">
                <a:solidFill>
                  <a:schemeClr val="tx1"/>
                </a:solidFill>
                <a:effectLst/>
                <a:latin typeface="+mn-lt"/>
                <a:ea typeface="+mn-ea"/>
                <a:cs typeface="+mn-cs"/>
              </a:rPr>
              <a:t>Employment in other sectors: </a:t>
            </a:r>
            <a:r>
              <a:rPr lang="en-US" sz="1400" kern="1200" dirty="0">
                <a:solidFill>
                  <a:schemeClr val="tx1"/>
                </a:solidFill>
                <a:effectLst/>
                <a:latin typeface="+mn-lt"/>
                <a:ea typeface="+mn-ea"/>
                <a:cs typeface="+mn-cs"/>
              </a:rPr>
              <a:t>Life Science 25,000+ (including 18,500+ for Life </a:t>
            </a:r>
            <a:r>
              <a:rPr lang="en-US" sz="1400" dirty="0"/>
              <a:t>S</a:t>
            </a:r>
            <a:r>
              <a:rPr lang="en-US" sz="1400" kern="1200" dirty="0">
                <a:solidFill>
                  <a:schemeClr val="tx1"/>
                </a:solidFill>
                <a:effectLst/>
                <a:latin typeface="+mn-lt"/>
                <a:ea typeface="+mn-ea"/>
                <a:cs typeface="+mn-cs"/>
              </a:rPr>
              <a:t>cience and 6,300+ for digital health enablers). Aerospace 24,000+, Automotive 12,000+,  Finance, Insurance and Real Estate  34,000+. Information and Communications Technology 50,200+.</a:t>
            </a:r>
          </a:p>
          <a:p>
            <a:endParaRPr lang="en-CA" sz="1400" kern="1200" dirty="0">
              <a:solidFill>
                <a:schemeClr val="tx1"/>
              </a:solidFill>
              <a:effectLst/>
              <a:latin typeface="+mn-lt"/>
              <a:ea typeface="+mn-ea"/>
              <a:cs typeface="+mn-cs"/>
            </a:endParaRPr>
          </a:p>
          <a:p>
            <a:r>
              <a:rPr lang="en-CA" sz="1400" kern="1200" dirty="0">
                <a:solidFill>
                  <a:schemeClr val="tx1"/>
                </a:solidFill>
                <a:effectLst/>
                <a:latin typeface="+mn-lt"/>
                <a:ea typeface="+mn-ea"/>
                <a:cs typeface="+mn-cs"/>
              </a:rPr>
              <a:t>However, in developing the knowledge based economy, Mississauga is facing international competition for attracting innovative businesses. Manufacturing companies consider investing around the globe now, where labour force is less expensive. But large international knowledge based businesses that are the most productive, are looking for cities with good infrastructure, qualified workforce, and good quality of life which has implications for city planning. </a:t>
            </a:r>
          </a:p>
          <a:p>
            <a:r>
              <a:rPr lang="en-CA" sz="1400" kern="1200" dirty="0">
                <a:solidFill>
                  <a:schemeClr val="tx1"/>
                </a:solidFill>
                <a:effectLst/>
                <a:latin typeface="+mn-lt"/>
                <a:ea typeface="+mn-ea"/>
                <a:cs typeface="+mn-cs"/>
              </a:rPr>
              <a:t> </a:t>
            </a:r>
            <a:endParaRPr lang="en-CA" sz="1400" dirty="0"/>
          </a:p>
        </p:txBody>
      </p:sp>
      <p:sp>
        <p:nvSpPr>
          <p:cNvPr id="4" name="Slide Number Placeholder 3"/>
          <p:cNvSpPr>
            <a:spLocks noGrp="1"/>
          </p:cNvSpPr>
          <p:nvPr>
            <p:ph type="sldNum" sz="quarter" idx="10"/>
          </p:nvPr>
        </p:nvSpPr>
        <p:spPr>
          <a:xfrm>
            <a:off x="6309360" y="8829968"/>
            <a:ext cx="699418" cy="466433"/>
          </a:xfrm>
        </p:spPr>
        <p:txBody>
          <a:bodyPr/>
          <a:lstStyle/>
          <a:p>
            <a:fld id="{824E328A-FA6A-4FAE-951E-FDA58B053622}" type="slidenum">
              <a:rPr lang="en-CA" smtClean="0"/>
              <a:t>13</a:t>
            </a:fld>
            <a:endParaRPr lang="en-CA" dirty="0"/>
          </a:p>
        </p:txBody>
      </p:sp>
    </p:spTree>
    <p:extLst>
      <p:ext uri="{BB962C8B-B14F-4D97-AF65-F5344CB8AC3E}">
        <p14:creationId xmlns:p14="http://schemas.microsoft.com/office/powerpoint/2010/main" val="299936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0" y="4490122"/>
            <a:ext cx="7008778" cy="4806278"/>
          </a:xfrm>
        </p:spPr>
        <p:txBody>
          <a:bodyPr/>
          <a:lstStyle/>
          <a:p>
            <a:pPr defTabSz="881390"/>
            <a:r>
              <a:rPr lang="en-CA" sz="1400" dirty="0"/>
              <a:t>Despite its strength, the new knowledge based economy does not benefit all segments of the population. While capital owners and highly skilled knowledge workers are handsomely rewarded, medium skilled workers in the traditional manufacturing are losing jobs </a:t>
            </a:r>
          </a:p>
          <a:p>
            <a:pPr defTabSz="881390"/>
            <a:r>
              <a:rPr lang="en-CA" sz="1400" dirty="0"/>
              <a:t>and are destined for low paid, insecure service jobs, if any at all. This leads to a worrying phenomenon of income polarization, where middle income jobs tend to disappear and where whole neighborhoods slide into poverty. </a:t>
            </a:r>
          </a:p>
          <a:p>
            <a:pPr defTabSz="881390"/>
            <a:br>
              <a:rPr lang="en-CA" sz="1400" dirty="0"/>
            </a:br>
            <a:r>
              <a:rPr lang="en-CA" sz="1400" dirty="0"/>
              <a:t>The middle income jobs tend to disappear in other developed economies as well. </a:t>
            </a:r>
          </a:p>
          <a:p>
            <a:pPr defTabSz="881390"/>
            <a:r>
              <a:rPr lang="en-CA" sz="1400" dirty="0"/>
              <a:t>This graph shows American data over three decades where middle income jobs were shrinking. </a:t>
            </a:r>
          </a:p>
          <a:p>
            <a:pPr defTabSz="881390"/>
            <a:endParaRPr lang="en-CA" sz="1400" dirty="0"/>
          </a:p>
          <a:p>
            <a:r>
              <a:rPr lang="en-CA" sz="1400" i="1" dirty="0"/>
              <a:t>The orange bars in the graph represent 2009 levels of employment in various occupational categories, compared to 1979, represented by blue bars. </a:t>
            </a:r>
            <a:br>
              <a:rPr lang="en-CA" sz="1400" i="1" dirty="0"/>
            </a:br>
            <a:r>
              <a:rPr lang="en-CA" sz="1400" i="1" dirty="0"/>
              <a:t>Occupations in the figure are listed from left to right in an order of increasing average pay. </a:t>
            </a:r>
            <a:br>
              <a:rPr lang="en-CA" sz="1400" i="1" dirty="0"/>
            </a:br>
            <a:r>
              <a:rPr lang="en-CA" sz="1400" i="1" dirty="0"/>
              <a:t>The diagram indicates the degree to which occupational distribution has hollowed out: occupational shares at either end of the distribution have increased while occupational shares in the middle of the distribution have declined.</a:t>
            </a:r>
          </a:p>
          <a:p>
            <a:endParaRPr lang="en-CA" sz="1400" i="1" dirty="0"/>
          </a:p>
          <a:p>
            <a:r>
              <a:rPr lang="en-CA" sz="1400" i="1" dirty="0"/>
              <a:t>(</a:t>
            </a:r>
            <a:r>
              <a:rPr lang="en-CA" sz="1400" dirty="0"/>
              <a:t>The income polarization understood as continuous wealth concentration in advanced societies is the main topic of Thomas Piketty’s book </a:t>
            </a:r>
            <a:r>
              <a:rPr lang="en-CA" sz="1400" i="1" dirty="0"/>
              <a:t>Capital in the 21</a:t>
            </a:r>
            <a:r>
              <a:rPr lang="en-CA" sz="1400" i="1" baseline="30000" dirty="0"/>
              <a:t>st</a:t>
            </a:r>
            <a:r>
              <a:rPr lang="en-CA" sz="1400" i="1" dirty="0"/>
              <a:t> century. </a:t>
            </a:r>
            <a:r>
              <a:rPr lang="en-CA" sz="1400" dirty="0"/>
              <a:t>See my </a:t>
            </a:r>
            <a:r>
              <a:rPr lang="en-CA" sz="1400" i="1" dirty="0"/>
              <a:t>Updates April 2018 </a:t>
            </a:r>
            <a:r>
              <a:rPr lang="en-CA" sz="1400" dirty="0"/>
              <a:t>section in the webpage). </a:t>
            </a:r>
          </a:p>
          <a:p>
            <a:r>
              <a:rPr lang="en-CA" b="1" dirty="0"/>
              <a:t>Continued on next page:</a:t>
            </a:r>
          </a:p>
        </p:txBody>
      </p:sp>
      <p:sp>
        <p:nvSpPr>
          <p:cNvPr id="4" name="Slide Number Placeholder 3"/>
          <p:cNvSpPr>
            <a:spLocks noGrp="1"/>
          </p:cNvSpPr>
          <p:nvPr>
            <p:ph type="sldNum" sz="quarter" idx="10"/>
          </p:nvPr>
        </p:nvSpPr>
        <p:spPr>
          <a:xfrm>
            <a:off x="6173694" y="8829968"/>
            <a:ext cx="835084" cy="466433"/>
          </a:xfrm>
        </p:spPr>
        <p:txBody>
          <a:bodyPr/>
          <a:lstStyle/>
          <a:p>
            <a:endParaRPr lang="en-CA" dirty="0"/>
          </a:p>
        </p:txBody>
      </p:sp>
    </p:spTree>
    <p:extLst>
      <p:ext uri="{BB962C8B-B14F-4D97-AF65-F5344CB8AC3E}">
        <p14:creationId xmlns:p14="http://schemas.microsoft.com/office/powerpoint/2010/main" val="35483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550" y="125413"/>
            <a:ext cx="6286500" cy="3535362"/>
          </a:xfrm>
        </p:spPr>
      </p:sp>
      <p:sp>
        <p:nvSpPr>
          <p:cNvPr id="3" name="Notes Placeholder 2"/>
          <p:cNvSpPr>
            <a:spLocks noGrp="1"/>
          </p:cNvSpPr>
          <p:nvPr>
            <p:ph type="body" idx="1"/>
          </p:nvPr>
        </p:nvSpPr>
        <p:spPr>
          <a:xfrm>
            <a:off x="139593" y="3711388"/>
            <a:ext cx="6731213" cy="2910541"/>
          </a:xfrm>
        </p:spPr>
        <p:txBody>
          <a:bodyPr/>
          <a:lstStyle/>
          <a:p>
            <a:pPr defTabSz="881390"/>
            <a:br>
              <a:rPr lang="en-CA" sz="1400" dirty="0"/>
            </a:br>
            <a:r>
              <a:rPr lang="en-CA" sz="1400" dirty="0"/>
              <a:t>These data refer to neighborhood average incomes in Mississauga, as compared to Toronto average income between 1970 and 2010. </a:t>
            </a:r>
          </a:p>
          <a:p>
            <a:pPr defTabSz="881390"/>
            <a:endParaRPr lang="en-CA" sz="1400" dirty="0"/>
          </a:p>
          <a:p>
            <a:pPr defTabSz="881390"/>
            <a:r>
              <a:rPr lang="en-CA" sz="1400" dirty="0"/>
              <a:t>Middle income neighborhoods in Mississauga have shrunk from 80% in 1970 to 55.2% in 2010, while Low Income neighborhoods have risen from 0% , (that is none) in 1970 to 32% in 2010. </a:t>
            </a:r>
          </a:p>
          <a:p>
            <a:pPr defTabSz="881390"/>
            <a:br>
              <a:rPr lang="en-CA" sz="1400" dirty="0"/>
            </a:br>
            <a:r>
              <a:rPr lang="en-CA" sz="1400" dirty="0"/>
              <a:t>As Mississauga becomes a big city, </a:t>
            </a:r>
            <a:r>
              <a:rPr lang="en-CA" sz="1400" i="1" dirty="0"/>
              <a:t>we are creating an island of wealth surrounded by poor suburbs – stated David Hulchansky of University of Toronto who conducted the research. </a:t>
            </a:r>
          </a:p>
          <a:p>
            <a:pPr defTabSz="881390"/>
            <a:r>
              <a:rPr lang="en-CA" sz="1400" dirty="0"/>
              <a:t>People who are forced into these low income neighborhoods, either by loss of income or by rising housing prices in the central parts of the city, face an environment with poor transit options and limited services which limits their options to find better jobs. </a:t>
            </a:r>
          </a:p>
          <a:p>
            <a:pPr defTabSz="881390"/>
            <a:endParaRPr lang="en-CA" sz="1400" dirty="0"/>
          </a:p>
          <a:p>
            <a:endParaRPr lang="en-CA" dirty="0"/>
          </a:p>
        </p:txBody>
      </p:sp>
      <p:sp>
        <p:nvSpPr>
          <p:cNvPr id="4" name="Slide Number Placeholder 3"/>
          <p:cNvSpPr>
            <a:spLocks noGrp="1"/>
          </p:cNvSpPr>
          <p:nvPr>
            <p:ph type="sldNum" sz="quarter" idx="10"/>
          </p:nvPr>
        </p:nvSpPr>
        <p:spPr/>
        <p:txBody>
          <a:bodyPr/>
          <a:lstStyle/>
          <a:p>
            <a:fld id="{824E328A-FA6A-4FAE-951E-FDA58B053622}" type="slidenum">
              <a:rPr lang="en-CA" smtClean="0"/>
              <a:t>15</a:t>
            </a:fld>
            <a:endParaRPr lang="en-CA"/>
          </a:p>
        </p:txBody>
      </p:sp>
    </p:spTree>
    <p:extLst>
      <p:ext uri="{BB962C8B-B14F-4D97-AF65-F5344CB8AC3E}">
        <p14:creationId xmlns:p14="http://schemas.microsoft.com/office/powerpoint/2010/main" val="314613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55575"/>
            <a:ext cx="5575300" cy="3136900"/>
          </a:xfrm>
        </p:spPr>
      </p:sp>
      <p:sp>
        <p:nvSpPr>
          <p:cNvPr id="3" name="Notes Placeholder 2"/>
          <p:cNvSpPr>
            <a:spLocks noGrp="1"/>
          </p:cNvSpPr>
          <p:nvPr>
            <p:ph type="body" idx="1"/>
          </p:nvPr>
        </p:nvSpPr>
        <p:spPr>
          <a:xfrm>
            <a:off x="81579" y="3469843"/>
            <a:ext cx="6847242" cy="5184086"/>
          </a:xfrm>
        </p:spPr>
        <p:txBody>
          <a:bodyPr/>
          <a:lstStyle/>
          <a:p>
            <a:r>
              <a:rPr lang="en-CA" sz="1400" dirty="0"/>
              <a:t>Our next theme is the environment. At this point I would like to turn  to the topic that is widely discussed, or controversially dismissed, which so far has not been included in the standard considerations for urban planning. </a:t>
            </a:r>
            <a:br>
              <a:rPr lang="en-CA" sz="1400" dirty="0"/>
            </a:br>
            <a:endParaRPr lang="en-CA" sz="1400" dirty="0"/>
          </a:p>
          <a:p>
            <a:r>
              <a:rPr lang="en-CA" sz="1400" dirty="0"/>
              <a:t>In this decade we have realized that it is impossible to talk about a livable city without considering its rapidly changing environment. Drivers fretting about traffic jams sometimes do not make the connection that they are experiencing an environmental issue, that congested roads also mean increased pollution by automobile exhaust.</a:t>
            </a:r>
          </a:p>
          <a:p>
            <a:endParaRPr lang="en-CA" sz="1400" dirty="0"/>
          </a:p>
          <a:p>
            <a:r>
              <a:rPr lang="en-CA" sz="1400" dirty="0"/>
              <a:t>Years ago, in Toronto we had about thirty smog days annually when people were advised to limit activities in the open air. Now the air quality has improved because of closing the Lakeview coal fired power plant in Mississauga in 2005. We need to acknowledge that Ontario is  the first territorial government in North America that has gotten off coal fired utilities. </a:t>
            </a:r>
          </a:p>
          <a:p>
            <a:endParaRPr lang="en-CA" sz="1400" dirty="0">
              <a:solidFill>
                <a:schemeClr val="accent5">
                  <a:lumMod val="50000"/>
                </a:schemeClr>
              </a:solidFill>
            </a:endParaRPr>
          </a:p>
          <a:p>
            <a:r>
              <a:rPr lang="en-CA" sz="1400" dirty="0"/>
              <a:t>Nevertheless, the number of cars on the roads keeps rising which also means increasing exhaust pollution; especially close to busy roadways and on highways. And many more automobiles are coming with the expected population increase.</a:t>
            </a:r>
          </a:p>
          <a:p>
            <a:endParaRPr lang="en-CA" sz="1400" dirty="0"/>
          </a:p>
          <a:p>
            <a:r>
              <a:rPr lang="en-CA" sz="1400" dirty="0"/>
              <a:t>Apart from the pollution, autobased lifestyle contributes to health problems, especially to obesity and diabetes. In Malton, near Pearson International Airport,  between 12 and 22 of every 100 adults already have diabetes. </a:t>
            </a:r>
          </a:p>
          <a:p>
            <a:endParaRPr lang="en-CA" sz="1400" dirty="0"/>
          </a:p>
          <a:p>
            <a:r>
              <a:rPr lang="en-CA" b="1" dirty="0"/>
              <a:t>Continued on next page:</a:t>
            </a:r>
          </a:p>
          <a:p>
            <a:endParaRPr lang="en-CA" dirty="0"/>
          </a:p>
        </p:txBody>
      </p:sp>
      <p:sp>
        <p:nvSpPr>
          <p:cNvPr id="4" name="Slide Number Placeholder 3"/>
          <p:cNvSpPr>
            <a:spLocks noGrp="1"/>
          </p:cNvSpPr>
          <p:nvPr>
            <p:ph type="sldNum" sz="quarter" idx="10"/>
          </p:nvPr>
        </p:nvSpPr>
        <p:spPr>
          <a:xfrm>
            <a:off x="6520328" y="8829968"/>
            <a:ext cx="488449" cy="466433"/>
          </a:xfrm>
        </p:spPr>
        <p:txBody>
          <a:bodyPr/>
          <a:lstStyle/>
          <a:p>
            <a:fld id="{824E328A-FA6A-4FAE-951E-FDA58B053622}" type="slidenum">
              <a:rPr lang="en-CA" smtClean="0"/>
              <a:t>16</a:t>
            </a:fld>
            <a:endParaRPr lang="en-CA" dirty="0"/>
          </a:p>
        </p:txBody>
      </p:sp>
    </p:spTree>
    <p:extLst>
      <p:ext uri="{BB962C8B-B14F-4D97-AF65-F5344CB8AC3E}">
        <p14:creationId xmlns:p14="http://schemas.microsoft.com/office/powerpoint/2010/main" val="2841804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6388" y="296863"/>
            <a:ext cx="3857625" cy="2170112"/>
          </a:xfrm>
        </p:spPr>
      </p:sp>
      <p:sp>
        <p:nvSpPr>
          <p:cNvPr id="3" name="Notes Placeholder 2"/>
          <p:cNvSpPr>
            <a:spLocks noGrp="1"/>
          </p:cNvSpPr>
          <p:nvPr>
            <p:ph type="body" idx="1"/>
          </p:nvPr>
        </p:nvSpPr>
        <p:spPr>
          <a:xfrm>
            <a:off x="107575" y="3252899"/>
            <a:ext cx="6702015" cy="3660458"/>
          </a:xfrm>
        </p:spPr>
        <p:txBody>
          <a:bodyPr/>
          <a:lstStyle/>
          <a:p>
            <a:pPr defTabSz="881390"/>
            <a:endParaRPr lang="en-CA" dirty="0"/>
          </a:p>
          <a:p>
            <a:pPr defTabSz="881390"/>
            <a:endParaRPr lang="en-CA" dirty="0"/>
          </a:p>
          <a:p>
            <a:endParaRPr lang="en-CA" dirty="0"/>
          </a:p>
          <a:p>
            <a:endParaRPr lang="en-CA" dirty="0"/>
          </a:p>
        </p:txBody>
      </p:sp>
      <p:sp>
        <p:nvSpPr>
          <p:cNvPr id="4" name="Slide Number Placeholder 3"/>
          <p:cNvSpPr>
            <a:spLocks noGrp="1"/>
          </p:cNvSpPr>
          <p:nvPr>
            <p:ph type="sldNum" sz="quarter" idx="10"/>
          </p:nvPr>
        </p:nvSpPr>
        <p:spPr>
          <a:xfrm>
            <a:off x="6309360" y="8829968"/>
            <a:ext cx="699418" cy="466433"/>
          </a:xfrm>
        </p:spPr>
        <p:txBody>
          <a:bodyPr/>
          <a:lstStyle/>
          <a:p>
            <a:fld id="{824E328A-FA6A-4FAE-951E-FDA58B053622}" type="slidenum">
              <a:rPr lang="en-CA" smtClean="0"/>
              <a:t>17</a:t>
            </a:fld>
            <a:endParaRPr lang="en-CA" dirty="0"/>
          </a:p>
        </p:txBody>
      </p:sp>
      <p:sp>
        <p:nvSpPr>
          <p:cNvPr id="5" name="TextBox 4">
            <a:extLst>
              <a:ext uri="{FF2B5EF4-FFF2-40B4-BE49-F238E27FC236}">
                <a16:creationId xmlns:a16="http://schemas.microsoft.com/office/drawing/2014/main" id="{AF3F3F94-D182-458B-BC27-39F7E2E4D8E8}"/>
              </a:ext>
            </a:extLst>
          </p:cNvPr>
          <p:cNvSpPr txBox="1"/>
          <p:nvPr/>
        </p:nvSpPr>
        <p:spPr>
          <a:xfrm>
            <a:off x="54598" y="2692666"/>
            <a:ext cx="6901203" cy="5970865"/>
          </a:xfrm>
          <a:prstGeom prst="rect">
            <a:avLst/>
          </a:prstGeom>
          <a:noFill/>
        </p:spPr>
        <p:txBody>
          <a:bodyPr wrap="square" rtlCol="0">
            <a:spAutoFit/>
          </a:bodyPr>
          <a:lstStyle/>
          <a:p>
            <a:r>
              <a:rPr lang="en-CA" sz="1400" dirty="0"/>
              <a:t>These environmental concerns lead us to the issue of global warming, which is less obvious than the traffic jams but so much more dangerous in the long run.</a:t>
            </a:r>
          </a:p>
          <a:p>
            <a:endParaRPr lang="en-CA" sz="1400" dirty="0"/>
          </a:p>
          <a:p>
            <a:r>
              <a:rPr lang="en-CA" sz="1400" dirty="0"/>
              <a:t>Increasing automobile exhaust pollution worldwide contributes to global warming which is now reaching alarming proportions.  If not contained, in a few decades the warming of the atmosphere and the oceans may trigger processes that may escape human intervention and make large parts of the globe uninhabitable. </a:t>
            </a:r>
          </a:p>
          <a:p>
            <a:br>
              <a:rPr lang="en-CA" sz="1400" dirty="0"/>
            </a:br>
            <a:r>
              <a:rPr lang="en-CA" sz="1400" dirty="0"/>
              <a:t>Some people still don’t believe in global warming, or don’t want to acknowledge it due to vested interests, as sometimes representatives of the oil and automobile industry do. But people who had a chance to watch Al Gore’s movie: </a:t>
            </a:r>
            <a:r>
              <a:rPr lang="en-CA" sz="1400" i="1" dirty="0"/>
              <a:t>An inconvenient sequel</a:t>
            </a:r>
            <a:r>
              <a:rPr lang="en-CA" sz="1400" dirty="0"/>
              <a:t>, which was launched in Toronto in 2017, saw a lot of evidence showing that the climate is warming and what it means in  real terms in countless examples around the globe, including in major US cities. </a:t>
            </a:r>
            <a:r>
              <a:rPr lang="en-CA" dirty="0"/>
              <a:t> </a:t>
            </a:r>
            <a:r>
              <a:rPr lang="en-CA" sz="1400" dirty="0"/>
              <a:t>They point to the fact that with more heat energy in the oceans and atmosphere  violent storms are becoming more likely and more dangerous. The devastating hurricane season of summer 2017 is a case in point.</a:t>
            </a:r>
          </a:p>
          <a:p>
            <a:endParaRPr lang="en-CA" sz="1400" dirty="0">
              <a:highlight>
                <a:srgbClr val="FFFF00"/>
              </a:highlight>
            </a:endParaRPr>
          </a:p>
          <a:p>
            <a:pPr algn="just"/>
            <a:r>
              <a:rPr lang="en-CA" sz="1400" dirty="0"/>
              <a:t>But perhaps equally important is the message that there are ways to limit environmental pollution and that substituting carbon based fuels by renewable energy is a viable option. </a:t>
            </a:r>
          </a:p>
          <a:p>
            <a:r>
              <a:rPr lang="en-CA" sz="1400" dirty="0"/>
              <a:t>Already several cities in the US are generating electricity by wind turbines and solar panels that fully covers their needs. On January 1</a:t>
            </a:r>
            <a:r>
              <a:rPr lang="en-CA" sz="1400" baseline="30000" dirty="0"/>
              <a:t>st</a:t>
            </a:r>
            <a:r>
              <a:rPr lang="en-CA" sz="1400" dirty="0"/>
              <a:t>, 2018, a milestone was reached, whereby for the first time in history the entire Germany was supplied by electricity from windfarms. (See the web section: </a:t>
            </a:r>
            <a:r>
              <a:rPr lang="en-CA" sz="1400" i="1" dirty="0"/>
              <a:t>Updates April 2018</a:t>
            </a:r>
            <a:r>
              <a:rPr lang="en-CA" sz="1400" dirty="0"/>
              <a:t>). </a:t>
            </a:r>
            <a:br>
              <a:rPr lang="en-CA" sz="1400" dirty="0"/>
            </a:br>
            <a:br>
              <a:rPr lang="en-CA" sz="1400" dirty="0"/>
            </a:br>
            <a:r>
              <a:rPr lang="en-CA" sz="1400" dirty="0"/>
              <a:t>The technological developments of recent years drive down the costs of renewable energy and make it comparable to other sources of energy.</a:t>
            </a:r>
          </a:p>
          <a:p>
            <a:endParaRPr lang="en-CA" sz="1400" dirty="0"/>
          </a:p>
        </p:txBody>
      </p:sp>
    </p:spTree>
    <p:extLst>
      <p:ext uri="{BB962C8B-B14F-4D97-AF65-F5344CB8AC3E}">
        <p14:creationId xmlns:p14="http://schemas.microsoft.com/office/powerpoint/2010/main" val="443478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42875"/>
            <a:ext cx="5575300" cy="3136900"/>
          </a:xfrm>
        </p:spPr>
      </p:sp>
      <p:sp>
        <p:nvSpPr>
          <p:cNvPr id="3" name="Notes Placeholder 2"/>
          <p:cNvSpPr>
            <a:spLocks noGrp="1"/>
          </p:cNvSpPr>
          <p:nvPr>
            <p:ph type="body" idx="1"/>
          </p:nvPr>
        </p:nvSpPr>
        <p:spPr>
          <a:xfrm>
            <a:off x="41835" y="3651623"/>
            <a:ext cx="6966943" cy="5644777"/>
          </a:xfrm>
        </p:spPr>
        <p:txBody>
          <a:bodyPr/>
          <a:lstStyle/>
          <a:p>
            <a:r>
              <a:rPr lang="en-CA" sz="1400" dirty="0"/>
              <a:t>Now I would like to turn to my final topic considered as a vital part in discussions about livability of this city and urban region as a whole and ask about the future of the labour market in the coming two decades.  </a:t>
            </a:r>
          </a:p>
          <a:p>
            <a:br>
              <a:rPr lang="en-CA" sz="1400" dirty="0"/>
            </a:br>
            <a:r>
              <a:rPr lang="en-CA" sz="1400" dirty="0"/>
              <a:t>We are talking here about the perspectives of finding work by all those in their 50s now who are looking forward to  their retirement, as well as for generation born in this decade that will be expected to enter the labour force in the 2030s. </a:t>
            </a:r>
          </a:p>
          <a:p>
            <a:endParaRPr lang="en-CA" sz="1400" dirty="0"/>
          </a:p>
          <a:p>
            <a:r>
              <a:rPr lang="en-CA" sz="1400" dirty="0"/>
              <a:t>The reason I chose a perspective of 15 – 20 years from  now is that by then we expect new intelligent automation  technologies to be introduced that will dramatically affect the opportunities for work. The expectation is that in about 2 decades they will not only eliminate most of the manual work in the factories but also will be eroding services and white collar jobs, including the most qualified professional work. </a:t>
            </a:r>
          </a:p>
          <a:p>
            <a:endParaRPr lang="en-CA" sz="1400" dirty="0"/>
          </a:p>
          <a:p>
            <a:r>
              <a:rPr lang="en-CA" sz="1400" dirty="0"/>
              <a:t>Huge sums of money are sunk into developing Artificial Intelligence technologies in the advanced countries around the globe and the progress made is often astonishing.  China alone is investing in Artificial Intelligence more than any other country except the US and even being ahead of it in Financial Technologies (the so called FinTech). </a:t>
            </a:r>
            <a:endParaRPr lang="en-CA" sz="800" dirty="0">
              <a:solidFill>
                <a:schemeClr val="accent5">
                  <a:lumMod val="50000"/>
                </a:schemeClr>
              </a:solidFill>
            </a:endParaRPr>
          </a:p>
          <a:p>
            <a:endParaRPr lang="en-CA" sz="800" dirty="0">
              <a:solidFill>
                <a:schemeClr val="accent5">
                  <a:lumMod val="50000"/>
                </a:schemeClr>
              </a:solidFill>
            </a:endParaRPr>
          </a:p>
          <a:p>
            <a:r>
              <a:rPr lang="en-CA" i="1" dirty="0"/>
              <a:t>The International Monetary Fund  reports that China will be able to produce 100,000 Made-in-China industrial robots annually by 2020, along with another half a million or more (500,000) industrial robots (with six axis) with  increased flexibility). Foxconn, the Taiwanese electronics maker and a leading manufacturer of Apple’s iPhones, has already </a:t>
            </a:r>
            <a:r>
              <a:rPr lang="en-US" i="1" dirty="0"/>
              <a:t>replaced 60,000 factory workers with robots </a:t>
            </a:r>
            <a:r>
              <a:rPr lang="en-CA" i="1" dirty="0"/>
              <a:t> in its Chinese factories.  </a:t>
            </a:r>
            <a:br>
              <a:rPr lang="en-CA" i="1" dirty="0"/>
            </a:br>
            <a:br>
              <a:rPr lang="en-CA" i="1" dirty="0"/>
            </a:br>
            <a:r>
              <a:rPr lang="en-CA" b="1" dirty="0"/>
              <a:t>Continued on next page: </a:t>
            </a:r>
            <a:endParaRPr lang="en-CA" dirty="0"/>
          </a:p>
        </p:txBody>
      </p:sp>
      <p:sp>
        <p:nvSpPr>
          <p:cNvPr id="4" name="Slide Number Placeholder 3"/>
          <p:cNvSpPr>
            <a:spLocks noGrp="1"/>
          </p:cNvSpPr>
          <p:nvPr>
            <p:ph type="sldNum" sz="quarter" idx="10"/>
          </p:nvPr>
        </p:nvSpPr>
        <p:spPr>
          <a:xfrm>
            <a:off x="6476104" y="8829968"/>
            <a:ext cx="532674" cy="466433"/>
          </a:xfrm>
        </p:spPr>
        <p:txBody>
          <a:bodyPr/>
          <a:lstStyle/>
          <a:p>
            <a:fld id="{824E328A-FA6A-4FAE-951E-FDA58B053622}" type="slidenum">
              <a:rPr lang="en-CA" smtClean="0"/>
              <a:t>18</a:t>
            </a:fld>
            <a:endParaRPr lang="en-CA" dirty="0"/>
          </a:p>
        </p:txBody>
      </p:sp>
    </p:spTree>
    <p:extLst>
      <p:ext uri="{BB962C8B-B14F-4D97-AF65-F5344CB8AC3E}">
        <p14:creationId xmlns:p14="http://schemas.microsoft.com/office/powerpoint/2010/main" val="1136773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7113" y="88900"/>
            <a:ext cx="2414587" cy="1358900"/>
          </a:xfrm>
        </p:spPr>
      </p:sp>
      <p:sp>
        <p:nvSpPr>
          <p:cNvPr id="3" name="Notes Placeholder 2"/>
          <p:cNvSpPr>
            <a:spLocks noGrp="1"/>
          </p:cNvSpPr>
          <p:nvPr>
            <p:ph type="body" idx="1"/>
          </p:nvPr>
        </p:nvSpPr>
        <p:spPr/>
        <p:txBody>
          <a:bodyPr/>
          <a:lstStyle/>
          <a:p>
            <a:pPr defTabSz="881390"/>
            <a:endParaRPr lang="en-CA" dirty="0"/>
          </a:p>
          <a:p>
            <a:pPr defTabSz="881390"/>
            <a:endParaRPr lang="en-CA" dirty="0"/>
          </a:p>
          <a:p>
            <a:endParaRPr lang="en-CA" dirty="0"/>
          </a:p>
          <a:p>
            <a:endParaRPr lang="en-CA" dirty="0"/>
          </a:p>
        </p:txBody>
      </p:sp>
      <p:sp>
        <p:nvSpPr>
          <p:cNvPr id="4" name="Slide Number Placeholder 3"/>
          <p:cNvSpPr>
            <a:spLocks noGrp="1"/>
          </p:cNvSpPr>
          <p:nvPr>
            <p:ph type="sldNum" sz="quarter" idx="10"/>
          </p:nvPr>
        </p:nvSpPr>
        <p:spPr>
          <a:xfrm>
            <a:off x="6309360" y="8829968"/>
            <a:ext cx="699418" cy="466433"/>
          </a:xfrm>
        </p:spPr>
        <p:txBody>
          <a:bodyPr/>
          <a:lstStyle/>
          <a:p>
            <a:fld id="{824E328A-FA6A-4FAE-951E-FDA58B053622}" type="slidenum">
              <a:rPr lang="en-CA" smtClean="0"/>
              <a:t>19</a:t>
            </a:fld>
            <a:endParaRPr lang="en-CA" dirty="0"/>
          </a:p>
        </p:txBody>
      </p:sp>
      <p:sp>
        <p:nvSpPr>
          <p:cNvPr id="5" name="TextBox 4">
            <a:extLst>
              <a:ext uri="{FF2B5EF4-FFF2-40B4-BE49-F238E27FC236}">
                <a16:creationId xmlns:a16="http://schemas.microsoft.com/office/drawing/2014/main" id="{B64A8374-B9AD-4444-94F0-39A1088B3C83}"/>
              </a:ext>
            </a:extLst>
          </p:cNvPr>
          <p:cNvSpPr txBox="1"/>
          <p:nvPr/>
        </p:nvSpPr>
        <p:spPr>
          <a:xfrm>
            <a:off x="1622" y="1448098"/>
            <a:ext cx="7008778" cy="7848302"/>
          </a:xfrm>
          <a:prstGeom prst="rect">
            <a:avLst/>
          </a:prstGeom>
          <a:noFill/>
        </p:spPr>
        <p:txBody>
          <a:bodyPr wrap="square" rtlCol="0">
            <a:spAutoFit/>
          </a:bodyPr>
          <a:lstStyle/>
          <a:p>
            <a:r>
              <a:rPr lang="en-CA" sz="1400" dirty="0"/>
              <a:t>As an example of the feverish race into robotics may serve preparations for Tokyo Olympics of 2020 when the Japanese want to showcase their robotic achievements: they promise humanoid robots greeting guests at the airport and the hotels,  giving instructions in ten   languages with automatic natural language translation and hailing self driving cars that would take the visitors around the Olympic Village.  The reason for this push for intelligent automation is that in a global economy countries that win the race stand to reap huge rewards. </a:t>
            </a:r>
          </a:p>
          <a:p>
            <a:endParaRPr lang="en-CA" sz="1400" dirty="0"/>
          </a:p>
          <a:p>
            <a:r>
              <a:rPr lang="en-CA" sz="1400" dirty="0"/>
              <a:t>The concern is that with those technologies the job market will be shrinking and will leave even many well educated people without opportunity to work. Even if automation will create new jobs it is feared that they will not replace all the jobs eliminated in the near perspective.  Recent research (December 2017) by the McKinsey Global Consulting team </a:t>
            </a:r>
            <a:r>
              <a:rPr lang="en-CA" sz="1400" i="1" dirty="0"/>
              <a:t>Jobs lost, jobs-gained </a:t>
            </a:r>
            <a:r>
              <a:rPr lang="en-CA" sz="1400" dirty="0"/>
              <a:t>indicates that in countries like the US and Canada, about 23% of working time would be eliminated by automation by 2030. (See the web section: Updates April 2018).</a:t>
            </a:r>
          </a:p>
          <a:p>
            <a:endParaRPr lang="en-CA" sz="1400" dirty="0"/>
          </a:p>
          <a:p>
            <a:r>
              <a:rPr lang="en-CA" sz="1400" dirty="0"/>
              <a:t>In order to limit the future shock discussions should be directed at ways to educate the new workforce and at developing safety nets for those who despite their best efforts will not be able to secure adequate income for themselves and their families.</a:t>
            </a:r>
          </a:p>
          <a:p>
            <a:endParaRPr lang="en-CA" sz="1400" dirty="0">
              <a:solidFill>
                <a:prstClr val="black"/>
              </a:solidFill>
            </a:endParaRPr>
          </a:p>
          <a:p>
            <a:pPr lvl="0" defTabSz="914400"/>
            <a:r>
              <a:rPr lang="en-CA" sz="1400" i="1" dirty="0">
                <a:solidFill>
                  <a:prstClr val="black"/>
                </a:solidFill>
              </a:rPr>
              <a:t>The new, intelligent technologies will be exciting for consumers offering easier access to practical expertise but will be destructive for traditional service providers, especially traditional professionals who will be losing work regardless of their levels of education. These technologies will not be bound by professions’ exclusive areas of expertise. The new, “Watson” type technologies will be providing individually tailored practical solutions to individual needs often spanning several professions. Those expert systems may be very expensive to build, but once launched will be able to serve extra customers at minimal cost (as in case of extra students subscribing to a MOOCS a massive-open-online-course of studies). </a:t>
            </a:r>
          </a:p>
          <a:p>
            <a:pPr lvl="0" defTabSz="914400"/>
            <a:r>
              <a:rPr lang="en-CA" sz="1400" i="1" dirty="0">
                <a:solidFill>
                  <a:prstClr val="black"/>
                </a:solidFill>
              </a:rPr>
              <a:t>We are not sure what the future professions of an Internet era will look like, except that we know they will be vary different from those we know at present. One of the practical questions being how to train young professionals so that their knowledge will not be rendered useless by the future Watson type technologies.</a:t>
            </a:r>
          </a:p>
          <a:p>
            <a:pPr lvl="0" defTabSz="914400"/>
            <a:endParaRPr lang="en-CA" sz="1400" i="1" dirty="0">
              <a:solidFill>
                <a:prstClr val="black"/>
              </a:solidFill>
            </a:endParaRPr>
          </a:p>
          <a:p>
            <a:pPr lvl="0" defTabSz="914400"/>
            <a:r>
              <a:rPr lang="en-CA" sz="1400" i="1" dirty="0"/>
              <a:t>In order to limit the future shock discussions should be directed at ways to educate the new workforce and at developing safety nets for those who despite their best efforts will not be able to secure adequate income for themselves and their families. </a:t>
            </a:r>
            <a:endParaRPr lang="en-CA" sz="1200" dirty="0">
              <a:solidFill>
                <a:prstClr val="black"/>
              </a:solidFill>
            </a:endParaRPr>
          </a:p>
        </p:txBody>
      </p:sp>
    </p:spTree>
    <p:extLst>
      <p:ext uri="{BB962C8B-B14F-4D97-AF65-F5344CB8AC3E}">
        <p14:creationId xmlns:p14="http://schemas.microsoft.com/office/powerpoint/2010/main" val="353453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225550"/>
            <a:ext cx="5575300" cy="3136900"/>
          </a:xfrm>
        </p:spPr>
      </p:sp>
      <p:sp>
        <p:nvSpPr>
          <p:cNvPr id="3" name="Notes Placeholder 2"/>
          <p:cNvSpPr>
            <a:spLocks noGrp="1"/>
          </p:cNvSpPr>
          <p:nvPr>
            <p:ph type="body" idx="1"/>
          </p:nvPr>
        </p:nvSpPr>
        <p:spPr>
          <a:xfrm>
            <a:off x="745464" y="4734394"/>
            <a:ext cx="5608320" cy="1262994"/>
          </a:xfrm>
        </p:spPr>
        <p:txBody>
          <a:bodyPr/>
          <a:lstStyle/>
          <a:p>
            <a:r>
              <a:rPr lang="en-CA" sz="1400" dirty="0"/>
              <a:t>This is the book as it appears in Amazon. </a:t>
            </a:r>
          </a:p>
          <a:p>
            <a:r>
              <a:rPr lang="en-CA" sz="1400" i="1" dirty="0"/>
              <a:t>buildingmississauga.com </a:t>
            </a:r>
            <a:r>
              <a:rPr lang="en-CA" sz="1400" dirty="0"/>
              <a:t>is my website with updates to the book and large excerpts available there</a:t>
            </a:r>
          </a:p>
          <a:p>
            <a:endParaRPr lang="en-CA" sz="1400" dirty="0"/>
          </a:p>
          <a:p>
            <a:r>
              <a:rPr lang="en-CA" sz="1400" dirty="0"/>
              <a:t>Here I can only signal the themes that I tried to discuss in the book.</a:t>
            </a:r>
          </a:p>
        </p:txBody>
      </p:sp>
      <p:sp>
        <p:nvSpPr>
          <p:cNvPr id="4" name="Slide Number Placeholder 3"/>
          <p:cNvSpPr>
            <a:spLocks noGrp="1"/>
          </p:cNvSpPr>
          <p:nvPr>
            <p:ph type="sldNum" sz="quarter" idx="10"/>
          </p:nvPr>
        </p:nvSpPr>
        <p:spPr/>
        <p:txBody>
          <a:bodyPr/>
          <a:lstStyle/>
          <a:p>
            <a:fld id="{824E328A-FA6A-4FAE-951E-FDA58B053622}" type="slidenum">
              <a:rPr lang="en-CA" smtClean="0"/>
              <a:t>2</a:t>
            </a:fld>
            <a:endParaRPr lang="en-CA"/>
          </a:p>
        </p:txBody>
      </p:sp>
    </p:spTree>
    <p:extLst>
      <p:ext uri="{BB962C8B-B14F-4D97-AF65-F5344CB8AC3E}">
        <p14:creationId xmlns:p14="http://schemas.microsoft.com/office/powerpoint/2010/main" val="3019106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55700"/>
            <a:ext cx="5575300" cy="3136900"/>
          </a:xfrm>
        </p:spPr>
      </p:sp>
      <p:sp>
        <p:nvSpPr>
          <p:cNvPr id="3" name="Notes Placeholder 2"/>
          <p:cNvSpPr>
            <a:spLocks noGrp="1"/>
          </p:cNvSpPr>
          <p:nvPr>
            <p:ph type="body" idx="1"/>
          </p:nvPr>
        </p:nvSpPr>
        <p:spPr/>
        <p:txBody>
          <a:bodyPr/>
          <a:lstStyle/>
          <a:p>
            <a:pPr defTabSz="881390"/>
            <a:endParaRPr lang="en-CA" dirty="0"/>
          </a:p>
          <a:p>
            <a:pPr defTabSz="881390"/>
            <a:endParaRPr lang="en-CA" dirty="0"/>
          </a:p>
          <a:p>
            <a:endParaRPr lang="en-CA" dirty="0"/>
          </a:p>
          <a:p>
            <a:endParaRPr lang="en-CA" dirty="0"/>
          </a:p>
        </p:txBody>
      </p:sp>
      <p:sp>
        <p:nvSpPr>
          <p:cNvPr id="4" name="Slide Number Placeholder 3"/>
          <p:cNvSpPr>
            <a:spLocks noGrp="1"/>
          </p:cNvSpPr>
          <p:nvPr>
            <p:ph type="sldNum" sz="quarter" idx="10"/>
          </p:nvPr>
        </p:nvSpPr>
        <p:spPr>
          <a:xfrm>
            <a:off x="6309360" y="8829968"/>
            <a:ext cx="699418" cy="466433"/>
          </a:xfrm>
        </p:spPr>
        <p:txBody>
          <a:bodyPr/>
          <a:lstStyle/>
          <a:p>
            <a:fld id="{824E328A-FA6A-4FAE-951E-FDA58B053622}" type="slidenum">
              <a:rPr lang="en-CA" smtClean="0"/>
              <a:t>20</a:t>
            </a:fld>
            <a:endParaRPr lang="en-CA" dirty="0"/>
          </a:p>
        </p:txBody>
      </p:sp>
    </p:spTree>
    <p:extLst>
      <p:ext uri="{BB962C8B-B14F-4D97-AF65-F5344CB8AC3E}">
        <p14:creationId xmlns:p14="http://schemas.microsoft.com/office/powerpoint/2010/main" val="143642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4113" y="204788"/>
            <a:ext cx="1892300" cy="1063625"/>
          </a:xfrm>
        </p:spPr>
      </p:sp>
      <p:sp>
        <p:nvSpPr>
          <p:cNvPr id="3" name="Notes Placeholder 2"/>
          <p:cNvSpPr>
            <a:spLocks noGrp="1"/>
          </p:cNvSpPr>
          <p:nvPr>
            <p:ph type="body" idx="1"/>
          </p:nvPr>
        </p:nvSpPr>
        <p:spPr>
          <a:xfrm>
            <a:off x="646968" y="1408549"/>
            <a:ext cx="5608320" cy="2978180"/>
          </a:xfrm>
        </p:spPr>
        <p:txBody>
          <a:bodyPr/>
          <a:lstStyle/>
          <a:p>
            <a:pPr defTabSz="881390"/>
            <a:endParaRPr lang="en-CA" dirty="0"/>
          </a:p>
          <a:p>
            <a:r>
              <a:rPr lang="en-CA" sz="1400" dirty="0"/>
              <a:t>Many researchers are concerned that the tendency of income polarization will only be reinforced by the coming revolution of intelligent automation technologies expected to come on the market in the coming decades. These new technologies are expected to erode also highly skilled white-collar professions and cause technological unemployment. While many new positions will be created they will not replace all the jobs lost to automation. This situation will require new ways of education of the future workforce as well as creation of new safety nets for the underemployed and underpaid population. </a:t>
            </a:r>
          </a:p>
          <a:p>
            <a:pPr defTabSz="881390"/>
            <a:endParaRPr lang="en-CA" sz="1400" dirty="0"/>
          </a:p>
          <a:p>
            <a:pPr defTabSz="881390"/>
            <a:r>
              <a:rPr lang="en-CA" sz="1400" dirty="0"/>
              <a:t>My hope was that this book will contribute to the ongoing discussion of the future challenges of the city building in the new economy. </a:t>
            </a:r>
          </a:p>
          <a:p>
            <a:endParaRPr lang="en-CA" dirty="0"/>
          </a:p>
        </p:txBody>
      </p:sp>
      <p:sp>
        <p:nvSpPr>
          <p:cNvPr id="4" name="Slide Number Placeholder 3"/>
          <p:cNvSpPr>
            <a:spLocks noGrp="1"/>
          </p:cNvSpPr>
          <p:nvPr>
            <p:ph type="sldNum" sz="quarter" idx="10"/>
          </p:nvPr>
        </p:nvSpPr>
        <p:spPr>
          <a:xfrm>
            <a:off x="6309360" y="8829968"/>
            <a:ext cx="699418" cy="466433"/>
          </a:xfrm>
        </p:spPr>
        <p:txBody>
          <a:bodyPr/>
          <a:lstStyle/>
          <a:p>
            <a:fld id="{824E328A-FA6A-4FAE-951E-FDA58B053622}" type="slidenum">
              <a:rPr lang="en-CA" smtClean="0"/>
              <a:t>21</a:t>
            </a:fld>
            <a:endParaRPr lang="en-CA" dirty="0"/>
          </a:p>
        </p:txBody>
      </p:sp>
    </p:spTree>
    <p:extLst>
      <p:ext uri="{BB962C8B-B14F-4D97-AF65-F5344CB8AC3E}">
        <p14:creationId xmlns:p14="http://schemas.microsoft.com/office/powerpoint/2010/main" val="382465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389966" y="4464425"/>
            <a:ext cx="6353734" cy="2951628"/>
          </a:xfrm>
        </p:spPr>
        <p:txBody>
          <a:bodyPr/>
          <a:lstStyle/>
          <a:p>
            <a:r>
              <a:rPr lang="en-CA" sz="1400" dirty="0"/>
              <a:t>While doing research I had two main objectives in mind: </a:t>
            </a:r>
            <a:br>
              <a:rPr lang="en-CA" sz="1400" dirty="0"/>
            </a:br>
            <a:r>
              <a:rPr lang="en-CA" sz="1400" dirty="0"/>
              <a:t>Mississauga is already one of the largest cities in Canada and yet we didn’t have a publication that would try to portray its present day issues. </a:t>
            </a:r>
          </a:p>
          <a:p>
            <a:br>
              <a:rPr lang="en-CA" sz="1400" b="1" dirty="0"/>
            </a:br>
            <a:r>
              <a:rPr lang="en-CA" sz="1400" dirty="0"/>
              <a:t>Initially I intended to write a concise guide for potential overseas investors and </a:t>
            </a:r>
            <a:r>
              <a:rPr lang="en-CA" dirty="0"/>
              <a:t>i</a:t>
            </a:r>
            <a:r>
              <a:rPr lang="en-CA" sz="1400" dirty="0"/>
              <a:t>mmigrants, but gradually the work grew to a guide for everybody who would consider living or working in Mississauga and was interested in urban affairs.  In this study, I was aiming at sorting out the dominant trends of development of Mississauga that will shape its future.</a:t>
            </a:r>
            <a:r>
              <a:rPr lang="en-CA" sz="1400" b="1" dirty="0"/>
              <a:t> </a:t>
            </a:r>
          </a:p>
        </p:txBody>
      </p:sp>
      <p:sp>
        <p:nvSpPr>
          <p:cNvPr id="4" name="Slide Number Placeholder 3"/>
          <p:cNvSpPr>
            <a:spLocks noGrp="1"/>
          </p:cNvSpPr>
          <p:nvPr>
            <p:ph type="sldNum" sz="quarter" idx="10"/>
          </p:nvPr>
        </p:nvSpPr>
        <p:spPr/>
        <p:txBody>
          <a:bodyPr/>
          <a:lstStyle/>
          <a:p>
            <a:fld id="{824E328A-FA6A-4FAE-951E-FDA58B053622}" type="slidenum">
              <a:rPr lang="en-CA" smtClean="0"/>
              <a:t>3</a:t>
            </a:fld>
            <a:endParaRPr lang="en-CA"/>
          </a:p>
        </p:txBody>
      </p:sp>
    </p:spTree>
    <p:extLst>
      <p:ext uri="{BB962C8B-B14F-4D97-AF65-F5344CB8AC3E}">
        <p14:creationId xmlns:p14="http://schemas.microsoft.com/office/powerpoint/2010/main" val="242392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0638" y="611188"/>
            <a:ext cx="4524375" cy="2544762"/>
          </a:xfrm>
        </p:spPr>
      </p:sp>
      <p:sp>
        <p:nvSpPr>
          <p:cNvPr id="3" name="Notes Placeholder 2"/>
          <p:cNvSpPr>
            <a:spLocks noGrp="1"/>
          </p:cNvSpPr>
          <p:nvPr>
            <p:ph type="body" idx="1"/>
          </p:nvPr>
        </p:nvSpPr>
        <p:spPr>
          <a:xfrm>
            <a:off x="97787" y="3314700"/>
            <a:ext cx="6809096" cy="5232251"/>
          </a:xfrm>
        </p:spPr>
        <p:txBody>
          <a:bodyPr/>
          <a:lstStyle/>
          <a:p>
            <a:r>
              <a:rPr lang="en-CA" sz="1400" dirty="0"/>
              <a:t>These are the main themes I tried to touch on in the book: </a:t>
            </a:r>
          </a:p>
          <a:p>
            <a:r>
              <a:rPr lang="en-CA" sz="1400" dirty="0"/>
              <a:t>Mississauga &amp; Toronto are growing rapidly: Mississauga is only 40 years old and already its  population is over 780 thousand.</a:t>
            </a:r>
            <a:br>
              <a:rPr lang="en-CA" sz="1400" dirty="0"/>
            </a:br>
            <a:r>
              <a:rPr lang="en-CA" sz="1400" dirty="0"/>
              <a:t>And Toronto has surpassed Chicago, now being the 4</a:t>
            </a:r>
            <a:r>
              <a:rPr lang="en-CA" sz="1400" baseline="30000" dirty="0"/>
              <a:t>th</a:t>
            </a:r>
            <a:r>
              <a:rPr lang="en-CA" sz="1400" dirty="0"/>
              <a:t> largest city on the continent </a:t>
            </a:r>
            <a:br>
              <a:rPr lang="en-CA" dirty="0"/>
            </a:br>
            <a:r>
              <a:rPr lang="en-CA" dirty="0">
                <a:solidFill>
                  <a:srgbClr val="7030A0"/>
                </a:solidFill>
              </a:rPr>
              <a:t>(after amalgamation  </a:t>
            </a:r>
            <a:r>
              <a:rPr lang="en-CA" u="sng" dirty="0">
                <a:solidFill>
                  <a:srgbClr val="7030A0"/>
                </a:solidFill>
                <a:hlinkClick r:id="rId3"/>
              </a:rPr>
              <a:t>https://torontolife.com/city/toronto-fourth-largest-city/</a:t>
            </a:r>
            <a:r>
              <a:rPr lang="en-CA" i="1" dirty="0">
                <a:solidFill>
                  <a:srgbClr val="7030A0"/>
                </a:solidFill>
              </a:rPr>
              <a:t> </a:t>
            </a:r>
            <a:r>
              <a:rPr lang="en-CA" dirty="0">
                <a:solidFill>
                  <a:srgbClr val="7030A0"/>
                </a:solidFill>
              </a:rPr>
              <a:t>Toronto pulled ahead of Chicago to become North America’s fourth-largest city behind Mexico City, New York and Los Angeles. According to estimates from Stats Canada and the U.S. Census Bureau, 2,791,140 people live in  in Toronto, about one hundred thousand more than in Chicago (of course the metropolitan Chicago is still much larger than the GTA). </a:t>
            </a:r>
            <a:br>
              <a:rPr lang="en-CA" dirty="0"/>
            </a:br>
            <a:endParaRPr lang="en-CA" dirty="0"/>
          </a:p>
          <a:p>
            <a:r>
              <a:rPr lang="en-CA" sz="1400" dirty="0"/>
              <a:t>Aging of the society as a whole is a new phenomenon and we will talk about it in detail in the next slide.</a:t>
            </a:r>
            <a:br>
              <a:rPr lang="en-CA" sz="1400" dirty="0"/>
            </a:br>
            <a:endParaRPr lang="en-CA" sz="1400" dirty="0"/>
          </a:p>
          <a:p>
            <a:r>
              <a:rPr lang="en-CA" sz="1400" dirty="0"/>
              <a:t>How do we move around in a big and dense city? The transportation problems are perhaps the most widely discussed nowadays and we will have a look at the options available to us. </a:t>
            </a:r>
          </a:p>
          <a:p>
            <a:br>
              <a:rPr lang="en-CA" sz="1400" dirty="0"/>
            </a:br>
            <a:r>
              <a:rPr lang="en-CA" sz="1400" dirty="0"/>
              <a:t>A knowledge based economy of Mississauga </a:t>
            </a:r>
            <a:r>
              <a:rPr lang="en-CA" sz="1400" b="1" dirty="0"/>
              <a:t>– </a:t>
            </a:r>
            <a:r>
              <a:rPr lang="en-CA" sz="1400" dirty="0"/>
              <a:t>Mississauga is not only a new city but also one sustained by a new, knowledge based economy. We will be talking about where people do find jobs at present and later on consider what issues they will be facing in the future job markets. </a:t>
            </a:r>
          </a:p>
          <a:p>
            <a:endParaRPr lang="en-CA" sz="1400" i="1" dirty="0"/>
          </a:p>
          <a:p>
            <a:pPr defTabSz="881390">
              <a:defRPr/>
            </a:pPr>
            <a:r>
              <a:rPr lang="en-CA" sz="1400" dirty="0"/>
              <a:t>This new economy, however, is characterized by a troubling phenomenon that we call  income polarization which means that this economy is rewarding a small group at the top while middle income jobs are disappearing and large sections of population are sliding into poverty. </a:t>
            </a:r>
          </a:p>
          <a:p>
            <a:endParaRPr lang="en-CA" dirty="0"/>
          </a:p>
          <a:p>
            <a:endParaRPr lang="en-CA" dirty="0"/>
          </a:p>
        </p:txBody>
      </p:sp>
      <p:sp>
        <p:nvSpPr>
          <p:cNvPr id="4" name="Slide Number Placeholder 3"/>
          <p:cNvSpPr>
            <a:spLocks noGrp="1"/>
          </p:cNvSpPr>
          <p:nvPr>
            <p:ph type="sldNum" sz="quarter" idx="10"/>
          </p:nvPr>
        </p:nvSpPr>
        <p:spPr>
          <a:xfrm>
            <a:off x="6280030" y="8829968"/>
            <a:ext cx="728748" cy="466433"/>
          </a:xfrm>
        </p:spPr>
        <p:txBody>
          <a:bodyPr/>
          <a:lstStyle/>
          <a:p>
            <a:fld id="{824E328A-FA6A-4FAE-951E-FDA58B053622}" type="slidenum">
              <a:rPr lang="en-CA" smtClean="0"/>
              <a:t>4</a:t>
            </a:fld>
            <a:endParaRPr lang="en-CA" dirty="0"/>
          </a:p>
        </p:txBody>
      </p:sp>
    </p:spTree>
    <p:extLst>
      <p:ext uri="{BB962C8B-B14F-4D97-AF65-F5344CB8AC3E}">
        <p14:creationId xmlns:p14="http://schemas.microsoft.com/office/powerpoint/2010/main" val="177764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147763"/>
            <a:ext cx="3898900" cy="2192337"/>
          </a:xfrm>
        </p:spPr>
      </p:sp>
      <p:sp>
        <p:nvSpPr>
          <p:cNvPr id="3" name="Notes Placeholder 2"/>
          <p:cNvSpPr>
            <a:spLocks noGrp="1"/>
          </p:cNvSpPr>
          <p:nvPr>
            <p:ph type="body" idx="1"/>
          </p:nvPr>
        </p:nvSpPr>
        <p:spPr>
          <a:xfrm>
            <a:off x="0" y="3407790"/>
            <a:ext cx="7008778" cy="5282003"/>
          </a:xfrm>
        </p:spPr>
        <p:txBody>
          <a:bodyPr/>
          <a:lstStyle/>
          <a:p>
            <a:r>
              <a:rPr lang="en-CA" sz="1400" dirty="0"/>
              <a:t>We have already said that Mississauga and Toronto are growing rapidly. Mississauga in its four decades of existence has arrived at a point where mayor Bonnie Crombie already speaks of a city of a million people in the coming decade, or so. </a:t>
            </a:r>
            <a:br>
              <a:rPr lang="en-CA" sz="1400" dirty="0"/>
            </a:br>
            <a:r>
              <a:rPr lang="en-CA" sz="1400" i="1" dirty="0">
                <a:solidFill>
                  <a:srgbClr val="7030A0"/>
                </a:solidFill>
              </a:rPr>
              <a:t>August 9, 2017 video CTV interview</a:t>
            </a:r>
            <a:br>
              <a:rPr lang="en-CA" sz="1400" dirty="0"/>
            </a:br>
            <a:endParaRPr lang="en-CA" sz="1400" dirty="0"/>
          </a:p>
          <a:p>
            <a:r>
              <a:rPr lang="en-CA" sz="1400" dirty="0"/>
              <a:t>And the Greater Toronto Area (the GTA) is projected to be the fastest growing region of the province, with its population increasing by almost 2.9 million, or 42.3 per cent, to reach 9.6 million in the next 25 years </a:t>
            </a:r>
            <a:r>
              <a:rPr lang="en-CA" sz="1400" i="1" dirty="0"/>
              <a:t>(by 2041). </a:t>
            </a:r>
          </a:p>
          <a:p>
            <a:endParaRPr lang="en-CA" sz="1400" dirty="0"/>
          </a:p>
          <a:p>
            <a:r>
              <a:rPr lang="en-CA" sz="1400" dirty="0"/>
              <a:t>The Canadian population is increasingly living in big cities. At present already one in three Canadian residents lives in one of the three Census Metropolitan Areas of Toronto, Montreal, and Vancouver (p.45).</a:t>
            </a:r>
          </a:p>
          <a:p>
            <a:endParaRPr lang="en-CA" sz="1400" dirty="0">
              <a:solidFill>
                <a:srgbClr val="7030A0"/>
              </a:solidFill>
            </a:endParaRPr>
          </a:p>
          <a:p>
            <a:r>
              <a:rPr lang="en-CA" sz="1400" dirty="0"/>
              <a:t>Large cities are growing even bigger, not only in Canada but worldwide. Already one in five people around the globe live in a city with more than 1 million inhabitants.  Some of those urban regions are becoming megacities with 10 million inhabitants, or more. </a:t>
            </a:r>
          </a:p>
          <a:p>
            <a:r>
              <a:rPr lang="en-CA" sz="1400" dirty="0"/>
              <a:t>Last year there were 31 such megacities with over 10 million residents, of which 24 are located in the less developed regions that were called the “global South”. </a:t>
            </a:r>
          </a:p>
          <a:p>
            <a:pPr defTabSz="881390"/>
            <a:endParaRPr lang="en-CA" sz="1400" dirty="0"/>
          </a:p>
          <a:p>
            <a:pPr defTabSz="881390"/>
            <a:r>
              <a:rPr lang="en-CA" sz="1400" dirty="0"/>
              <a:t>The big cities differ greatly between themselves. They have their unique histories and economies, ranging from rich to very poor. Yet they all offer valuable lessons helpful in understanding issues of big cities here in Canada. </a:t>
            </a:r>
          </a:p>
          <a:p>
            <a:pPr defTabSz="881390"/>
            <a:endParaRPr lang="en-CA" dirty="0">
              <a:solidFill>
                <a:srgbClr val="7030A0"/>
              </a:solidFill>
            </a:endParaRPr>
          </a:p>
          <a:p>
            <a:pPr defTabSz="881390"/>
            <a:r>
              <a:rPr lang="en-CA" sz="1600" dirty="0"/>
              <a:t>Continue on the next page</a:t>
            </a:r>
            <a:r>
              <a:rPr lang="en-CA" dirty="0"/>
              <a:t>: </a:t>
            </a:r>
            <a:br>
              <a:rPr lang="en-CA" b="1" dirty="0"/>
            </a:br>
            <a:br>
              <a:rPr lang="en-CA" b="1" dirty="0"/>
            </a:br>
            <a:endParaRPr lang="en-CA" sz="4600" dirty="0"/>
          </a:p>
        </p:txBody>
      </p:sp>
      <p:sp>
        <p:nvSpPr>
          <p:cNvPr id="4" name="Slide Number Placeholder 3"/>
          <p:cNvSpPr>
            <a:spLocks noGrp="1"/>
          </p:cNvSpPr>
          <p:nvPr>
            <p:ph type="sldNum" sz="quarter" idx="10"/>
          </p:nvPr>
        </p:nvSpPr>
        <p:spPr>
          <a:xfrm>
            <a:off x="6774610" y="8829968"/>
            <a:ext cx="234167" cy="466433"/>
          </a:xfrm>
        </p:spPr>
        <p:txBody>
          <a:bodyPr/>
          <a:lstStyle/>
          <a:p>
            <a:fld id="{824E328A-FA6A-4FAE-951E-FDA58B053622}" type="slidenum">
              <a:rPr lang="en-CA" smtClean="0"/>
              <a:t>5</a:t>
            </a:fld>
            <a:endParaRPr lang="en-CA" dirty="0"/>
          </a:p>
        </p:txBody>
      </p:sp>
    </p:spTree>
    <p:extLst>
      <p:ext uri="{BB962C8B-B14F-4D97-AF65-F5344CB8AC3E}">
        <p14:creationId xmlns:p14="http://schemas.microsoft.com/office/powerpoint/2010/main" val="362463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4438" y="212725"/>
            <a:ext cx="1727200" cy="971550"/>
          </a:xfrm>
        </p:spPr>
      </p:sp>
      <p:sp>
        <p:nvSpPr>
          <p:cNvPr id="3" name="Notes Placeholder 2"/>
          <p:cNvSpPr>
            <a:spLocks noGrp="1"/>
          </p:cNvSpPr>
          <p:nvPr>
            <p:ph type="body" idx="1"/>
          </p:nvPr>
        </p:nvSpPr>
        <p:spPr>
          <a:xfrm>
            <a:off x="701040" y="1454990"/>
            <a:ext cx="5608320" cy="4521481"/>
          </a:xfrm>
        </p:spPr>
        <p:txBody>
          <a:bodyPr/>
          <a:lstStyle/>
          <a:p>
            <a:r>
              <a:rPr lang="en-CA" sz="1400" dirty="0"/>
              <a:t>Also Mississauga has its unique characteristics. It is different  from other Canadian cities,  and so much more from the US cities across the border. Mississauga started as a post-industrial city, bypassing the industrial stage of development, that characterized Montreal, Toronto, and Buffalo or Detroit in the US. </a:t>
            </a:r>
            <a:br>
              <a:rPr lang="en-CA" sz="1400" dirty="0"/>
            </a:br>
            <a:r>
              <a:rPr lang="en-CA" sz="1400" dirty="0"/>
              <a:t>In Mississauga there were no smokestacks characteristic for older industrial cities. The only ones belonged to the Lakeview coal fired powerplant that was demolished over a decade ago. </a:t>
            </a:r>
            <a:endParaRPr lang="en-CA" sz="1400" dirty="0">
              <a:solidFill>
                <a:srgbClr val="7030A0"/>
              </a:solidFill>
            </a:endParaRPr>
          </a:p>
          <a:p>
            <a:pPr defTabSz="881390"/>
            <a:endParaRPr lang="en-CA" sz="1400" dirty="0"/>
          </a:p>
          <a:p>
            <a:r>
              <a:rPr lang="en-CA" sz="1400" dirty="0"/>
              <a:t>As Mississauga grows, we realize that it cannot continue to grow as a suburban community anymore, that it has to be planned differently. </a:t>
            </a:r>
          </a:p>
          <a:p>
            <a:r>
              <a:rPr lang="en-CA" sz="1400" dirty="0"/>
              <a:t>To cut  through a lot of literature, we would like to state that </a:t>
            </a:r>
          </a:p>
          <a:p>
            <a:r>
              <a:rPr lang="en-CA" sz="1400" dirty="0"/>
              <a:t>in order to be livable, a big city needs a dense core served by public transit. In order to limit road congestion the future population increase in Mississauga requires densification and public transit. For the same reason the urban core needs to be walkable. </a:t>
            </a:r>
          </a:p>
          <a:p>
            <a:endParaRPr lang="en-CA" i="1" dirty="0">
              <a:solidFill>
                <a:srgbClr val="7030A0"/>
              </a:solidFill>
            </a:endParaRPr>
          </a:p>
          <a:p>
            <a:r>
              <a:rPr lang="en-CA" i="1" dirty="0">
                <a:solidFill>
                  <a:srgbClr val="7030A0"/>
                </a:solidFill>
              </a:rPr>
              <a:t>As we have seen in Toronto, ever more people living downtown are  making the urban core very dense. </a:t>
            </a:r>
            <a:endParaRPr lang="en-CA" sz="4600" i="1" dirty="0">
              <a:solidFill>
                <a:srgbClr val="7030A0"/>
              </a:solidFill>
            </a:endParaRPr>
          </a:p>
          <a:p>
            <a:pPr defTabSz="881390"/>
            <a:r>
              <a:rPr lang="en-CA" i="1" dirty="0">
                <a:solidFill>
                  <a:srgbClr val="7030A0"/>
                </a:solidFill>
              </a:rPr>
              <a:t>(BUT not all big cities are growing, some are shrinking, like Buffalo and Detroit just across the border). </a:t>
            </a:r>
          </a:p>
          <a:p>
            <a:pPr defTabSz="881390"/>
            <a:endParaRPr lang="en-CA" i="1" dirty="0">
              <a:solidFill>
                <a:srgbClr val="7030A0"/>
              </a:solidFill>
            </a:endParaRPr>
          </a:p>
          <a:p>
            <a:pPr defTabSz="881390"/>
            <a:endParaRPr lang="en-CA" dirty="0"/>
          </a:p>
          <a:p>
            <a:pPr defTabSz="881390"/>
            <a:endParaRPr lang="en-CA" dirty="0"/>
          </a:p>
          <a:p>
            <a:endParaRPr lang="en-CA" dirty="0"/>
          </a:p>
          <a:p>
            <a:endParaRPr lang="en-CA" dirty="0"/>
          </a:p>
        </p:txBody>
      </p:sp>
      <p:sp>
        <p:nvSpPr>
          <p:cNvPr id="4" name="Slide Number Placeholder 3"/>
          <p:cNvSpPr>
            <a:spLocks noGrp="1"/>
          </p:cNvSpPr>
          <p:nvPr>
            <p:ph type="sldNum" sz="quarter" idx="10"/>
          </p:nvPr>
        </p:nvSpPr>
        <p:spPr>
          <a:xfrm>
            <a:off x="6309360" y="8829968"/>
            <a:ext cx="699418" cy="466433"/>
          </a:xfrm>
        </p:spPr>
        <p:txBody>
          <a:bodyPr/>
          <a:lstStyle/>
          <a:p>
            <a:fld id="{824E328A-FA6A-4FAE-951E-FDA58B053622}" type="slidenum">
              <a:rPr lang="en-CA" smtClean="0"/>
              <a:t>6</a:t>
            </a:fld>
            <a:endParaRPr lang="en-CA" dirty="0"/>
          </a:p>
        </p:txBody>
      </p:sp>
    </p:spTree>
    <p:extLst>
      <p:ext uri="{BB962C8B-B14F-4D97-AF65-F5344CB8AC3E}">
        <p14:creationId xmlns:p14="http://schemas.microsoft.com/office/powerpoint/2010/main" val="15938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1290638"/>
            <a:ext cx="5575300" cy="3136900"/>
          </a:xfrm>
        </p:spPr>
      </p:sp>
      <p:sp>
        <p:nvSpPr>
          <p:cNvPr id="3" name="Notes Placeholder 2"/>
          <p:cNvSpPr>
            <a:spLocks noGrp="1"/>
          </p:cNvSpPr>
          <p:nvPr>
            <p:ph type="body" idx="1"/>
          </p:nvPr>
        </p:nvSpPr>
        <p:spPr>
          <a:xfrm>
            <a:off x="701040" y="4473892"/>
            <a:ext cx="5608320" cy="3531773"/>
          </a:xfrm>
        </p:spPr>
        <p:txBody>
          <a:bodyPr/>
          <a:lstStyle/>
          <a:p>
            <a:endParaRPr lang="en-CA" sz="1400" dirty="0"/>
          </a:p>
          <a:p>
            <a:r>
              <a:rPr lang="en-CA" sz="1400" dirty="0"/>
              <a:t>The second theme I’d like to touch on is the rapid aging of the population in this country.</a:t>
            </a:r>
          </a:p>
          <a:p>
            <a:endParaRPr lang="en-CA" sz="1400" dirty="0"/>
          </a:p>
          <a:p>
            <a:r>
              <a:rPr lang="en-CA" sz="1400" dirty="0"/>
              <a:t>As stated in the slide, in Ontario, in just 5 years between the censuses the number of seniors increased by 20 percent. </a:t>
            </a:r>
          </a:p>
          <a:p>
            <a:endParaRPr lang="en-CA" sz="1400" dirty="0"/>
          </a:p>
          <a:p>
            <a:r>
              <a:rPr lang="en-CA" sz="1400" dirty="0"/>
              <a:t>And in the next  two decades or so,  the number of seniors aged 65 and over in Ontario is expected to almost double, to 4.6 million, </a:t>
            </a:r>
            <a:br>
              <a:rPr lang="en-CA" sz="1400" dirty="0"/>
            </a:br>
            <a:r>
              <a:rPr lang="en-CA" sz="1400" dirty="0"/>
              <a:t>or 25.0 percent of the whole population. </a:t>
            </a:r>
          </a:p>
          <a:p>
            <a:endParaRPr lang="en-CA" sz="1400" dirty="0"/>
          </a:p>
          <a:p>
            <a:r>
              <a:rPr lang="en-CA" sz="1400" dirty="0"/>
              <a:t>This pattern holds also for Mississauga and has important implications for the future development of the city.</a:t>
            </a:r>
          </a:p>
          <a:p>
            <a:endParaRPr lang="en-CA" dirty="0"/>
          </a:p>
          <a:p>
            <a:r>
              <a:rPr lang="en-CA" sz="1200" b="1" kern="1200" dirty="0">
                <a:solidFill>
                  <a:schemeClr val="tx1"/>
                </a:solidFill>
                <a:effectLst/>
                <a:latin typeface="+mn-lt"/>
                <a:ea typeface="+mn-ea"/>
                <a:cs typeface="+mn-cs"/>
              </a:rPr>
              <a:t>GOTO: Graph on Mississauga ages in 2041</a:t>
            </a:r>
            <a:r>
              <a:rPr lang="en-CA" sz="1200" kern="1200" dirty="0">
                <a:solidFill>
                  <a:schemeClr val="tx1"/>
                </a:solidFill>
                <a:effectLst/>
                <a:latin typeface="+mn-lt"/>
                <a:ea typeface="+mn-ea"/>
                <a:cs typeface="+mn-cs"/>
              </a:rPr>
              <a:t> [p.105 in PDF]  </a:t>
            </a:r>
            <a:endParaRPr lang="en-CA" dirty="0"/>
          </a:p>
        </p:txBody>
      </p:sp>
      <p:sp>
        <p:nvSpPr>
          <p:cNvPr id="4" name="Slide Number Placeholder 3"/>
          <p:cNvSpPr>
            <a:spLocks noGrp="1"/>
          </p:cNvSpPr>
          <p:nvPr>
            <p:ph type="sldNum" sz="quarter" idx="10"/>
          </p:nvPr>
        </p:nvSpPr>
        <p:spPr/>
        <p:txBody>
          <a:bodyPr/>
          <a:lstStyle/>
          <a:p>
            <a:fld id="{824E328A-FA6A-4FAE-951E-FDA58B053622}" type="slidenum">
              <a:rPr lang="en-CA" smtClean="0"/>
              <a:t>7</a:t>
            </a:fld>
            <a:endParaRPr lang="en-CA"/>
          </a:p>
        </p:txBody>
      </p:sp>
    </p:spTree>
    <p:extLst>
      <p:ext uri="{BB962C8B-B14F-4D97-AF65-F5344CB8AC3E}">
        <p14:creationId xmlns:p14="http://schemas.microsoft.com/office/powerpoint/2010/main" val="383195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206500"/>
            <a:ext cx="5575300" cy="3136900"/>
          </a:xfrm>
        </p:spPr>
      </p:sp>
      <p:sp>
        <p:nvSpPr>
          <p:cNvPr id="3" name="Notes Placeholder 2"/>
          <p:cNvSpPr>
            <a:spLocks noGrp="1"/>
          </p:cNvSpPr>
          <p:nvPr>
            <p:ph type="body" idx="1"/>
          </p:nvPr>
        </p:nvSpPr>
        <p:spPr>
          <a:xfrm>
            <a:off x="69925" y="4518844"/>
            <a:ext cx="6782696" cy="4063365"/>
          </a:xfrm>
        </p:spPr>
        <p:txBody>
          <a:bodyPr/>
          <a:lstStyle/>
          <a:p>
            <a:r>
              <a:rPr lang="en-CA" sz="1400" dirty="0"/>
              <a:t>(Graph on p.105 in PDF) </a:t>
            </a:r>
          </a:p>
          <a:p>
            <a:r>
              <a:rPr lang="en-CA" sz="1400" dirty="0"/>
              <a:t>When we look at the projections of age distribution  in Mississauga some 25 years from now, we see that the city will be facing a very different outlook  from today. </a:t>
            </a:r>
          </a:p>
          <a:p>
            <a:r>
              <a:rPr lang="en-CA" sz="1400" dirty="0"/>
              <a:t>In the past decades we were used to an age distribution resembling a pyramid, where the largest part consisting of children and young adolescents constituted the base of the pyramid, while the elderly at the top were the smallest group. Now gradually the pyramid becomes reversed and the elderly become more numerous than people in the productive age. For example the projections indicate that around 2041, the  women aged 75-79 will constitute the largest group in this city. </a:t>
            </a:r>
          </a:p>
          <a:p>
            <a:endParaRPr lang="en-CA" sz="1400" dirty="0"/>
          </a:p>
          <a:p>
            <a:r>
              <a:rPr lang="en-CA" sz="1400" dirty="0"/>
              <a:t>Why is the population of Mississauga and other cities aging?  </a:t>
            </a:r>
          </a:p>
          <a:p>
            <a:r>
              <a:rPr lang="en-CA" sz="1400" dirty="0"/>
              <a:t>It is mainly due to three factors: that people are living longer, and due to the fact that the post-war baby boomers are now retiring, which results in the falling birthrates and rising age averages. </a:t>
            </a:r>
          </a:p>
          <a:p>
            <a:br>
              <a:rPr lang="en-CA" dirty="0"/>
            </a:br>
            <a:r>
              <a:rPr lang="en-CA" i="1" u="sng" dirty="0">
                <a:hlinkClick r:id="rId3"/>
              </a:rPr>
              <a:t>https://beta.theglobeandmail.com/news/national/census-2016-statscan/article35861448/?ref=http://www.theglobeandmail.com&amp;</a:t>
            </a:r>
            <a:r>
              <a:rPr lang="en-CA" i="1" dirty="0"/>
              <a:t> </a:t>
            </a:r>
          </a:p>
          <a:p>
            <a:endParaRPr lang="en-CA" dirty="0"/>
          </a:p>
          <a:p>
            <a:r>
              <a:rPr lang="en-CA" b="1" dirty="0"/>
              <a:t>CONTINUE ON NEXT PAGE:</a:t>
            </a:r>
            <a:endParaRPr lang="en-CA" dirty="0"/>
          </a:p>
        </p:txBody>
      </p:sp>
      <p:sp>
        <p:nvSpPr>
          <p:cNvPr id="4" name="Slide Number Placeholder 3"/>
          <p:cNvSpPr>
            <a:spLocks noGrp="1"/>
          </p:cNvSpPr>
          <p:nvPr>
            <p:ph type="sldNum" sz="quarter" idx="10"/>
          </p:nvPr>
        </p:nvSpPr>
        <p:spPr>
          <a:xfrm>
            <a:off x="6739666" y="8829968"/>
            <a:ext cx="269112" cy="466433"/>
          </a:xfrm>
        </p:spPr>
        <p:txBody>
          <a:bodyPr/>
          <a:lstStyle/>
          <a:p>
            <a:fld id="{824E328A-FA6A-4FAE-951E-FDA58B053622}" type="slidenum">
              <a:rPr lang="en-CA" smtClean="0"/>
              <a:t>8</a:t>
            </a:fld>
            <a:endParaRPr lang="en-CA" dirty="0"/>
          </a:p>
        </p:txBody>
      </p:sp>
    </p:spTree>
    <p:extLst>
      <p:ext uri="{BB962C8B-B14F-4D97-AF65-F5344CB8AC3E}">
        <p14:creationId xmlns:p14="http://schemas.microsoft.com/office/powerpoint/2010/main" val="101763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260350"/>
            <a:ext cx="2192337" cy="1233488"/>
          </a:xfrm>
        </p:spPr>
      </p:sp>
      <p:sp>
        <p:nvSpPr>
          <p:cNvPr id="3" name="Notes Placeholder 2"/>
          <p:cNvSpPr>
            <a:spLocks noGrp="1"/>
          </p:cNvSpPr>
          <p:nvPr>
            <p:ph type="body" idx="1"/>
          </p:nvPr>
        </p:nvSpPr>
        <p:spPr>
          <a:xfrm>
            <a:off x="701040" y="2794958"/>
            <a:ext cx="5608320" cy="5339392"/>
          </a:xfrm>
        </p:spPr>
        <p:txBody>
          <a:bodyPr/>
          <a:lstStyle/>
          <a:p>
            <a:pPr defTabSz="881390"/>
            <a:endParaRPr lang="en-CA" dirty="0"/>
          </a:p>
          <a:p>
            <a:pPr defTabSz="881390"/>
            <a:endParaRPr lang="en-CA" dirty="0"/>
          </a:p>
          <a:p>
            <a:endParaRPr lang="en-CA" dirty="0"/>
          </a:p>
          <a:p>
            <a:endParaRPr lang="en-CA" dirty="0"/>
          </a:p>
        </p:txBody>
      </p:sp>
      <p:sp>
        <p:nvSpPr>
          <p:cNvPr id="4" name="Slide Number Placeholder 3"/>
          <p:cNvSpPr>
            <a:spLocks noGrp="1"/>
          </p:cNvSpPr>
          <p:nvPr>
            <p:ph type="sldNum" sz="quarter" idx="10"/>
          </p:nvPr>
        </p:nvSpPr>
        <p:spPr>
          <a:xfrm>
            <a:off x="6309360" y="8829968"/>
            <a:ext cx="699418" cy="466433"/>
          </a:xfrm>
        </p:spPr>
        <p:txBody>
          <a:bodyPr/>
          <a:lstStyle/>
          <a:p>
            <a:fld id="{824E328A-FA6A-4FAE-951E-FDA58B053622}" type="slidenum">
              <a:rPr lang="en-CA" smtClean="0"/>
              <a:t>9</a:t>
            </a:fld>
            <a:endParaRPr lang="en-CA" dirty="0"/>
          </a:p>
        </p:txBody>
      </p:sp>
      <p:sp>
        <p:nvSpPr>
          <p:cNvPr id="7" name="Rectangle 6">
            <a:extLst>
              <a:ext uri="{FF2B5EF4-FFF2-40B4-BE49-F238E27FC236}">
                <a16:creationId xmlns:a16="http://schemas.microsoft.com/office/drawing/2014/main" id="{2711146E-36BC-4A3D-8FEE-80483D29BB4A}"/>
              </a:ext>
            </a:extLst>
          </p:cNvPr>
          <p:cNvSpPr/>
          <p:nvPr/>
        </p:nvSpPr>
        <p:spPr>
          <a:xfrm>
            <a:off x="345058" y="1740121"/>
            <a:ext cx="6303034" cy="4370427"/>
          </a:xfrm>
          <a:prstGeom prst="rect">
            <a:avLst/>
          </a:prstGeom>
        </p:spPr>
        <p:txBody>
          <a:bodyPr wrap="square">
            <a:spAutoFit/>
          </a:bodyPr>
          <a:lstStyle/>
          <a:p>
            <a:r>
              <a:rPr lang="en-CA" sz="1400" dirty="0"/>
              <a:t>Along with registering the aging of the population the last census also showed for the first time that the number of one-person households has surpassed all other types of living arrangements. Last year about 28.2 percent of all households were represented by singles, and that was more than the percentage of all combinations of people living together, that  is more than the households of couples with children, couples without children, single-parent families, multiple family households and all other.</a:t>
            </a:r>
          </a:p>
          <a:p>
            <a:endParaRPr lang="en-CA" sz="1400" dirty="0"/>
          </a:p>
          <a:p>
            <a:r>
              <a:rPr lang="en-CA" sz="1400" dirty="0"/>
              <a:t>Why there were more single person households than those with all combinations of families?  Because elderly people are more often widowed, and their children may have moved out. Also, because young people postpone starting families, and this is also due to the fact that more women are  working and can afford living independently.</a:t>
            </a:r>
          </a:p>
          <a:p>
            <a:endParaRPr lang="en-CA" sz="1200" dirty="0"/>
          </a:p>
          <a:p>
            <a:r>
              <a:rPr lang="en-CA" sz="1400" dirty="0"/>
              <a:t>It is easy to imagine all sorts of problems arising in such a society. One of them is the fact that Mississauga is no longer a suburban locality for young families with children who prefer to live in single family dwellings. Young professionals and elderly singles have different needs than young families and they often prefer to live in multiple unit  buildings with easy access to services and public transportation and this  has important implications for city planning.</a:t>
            </a:r>
          </a:p>
        </p:txBody>
      </p:sp>
    </p:spTree>
    <p:extLst>
      <p:ext uri="{BB962C8B-B14F-4D97-AF65-F5344CB8AC3E}">
        <p14:creationId xmlns:p14="http://schemas.microsoft.com/office/powerpoint/2010/main" val="165852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www.buildingmississauga.com</a:t>
            </a:r>
          </a:p>
        </p:txBody>
      </p:sp>
      <p:sp>
        <p:nvSpPr>
          <p:cNvPr id="6" name="Slide Number Placeholder 5"/>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72035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www.buildingmississauga.com</a:t>
            </a:r>
          </a:p>
        </p:txBody>
      </p:sp>
      <p:sp>
        <p:nvSpPr>
          <p:cNvPr id="6" name="Slide Number Placeholder 5"/>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313104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www.buildingmississauga.com</a:t>
            </a:r>
          </a:p>
        </p:txBody>
      </p:sp>
      <p:sp>
        <p:nvSpPr>
          <p:cNvPr id="6" name="Slide Number Placeholder 5"/>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349477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www.buildingmississauga.com</a:t>
            </a:r>
          </a:p>
        </p:txBody>
      </p:sp>
      <p:sp>
        <p:nvSpPr>
          <p:cNvPr id="6" name="Slide Number Placeholder 5"/>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416379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www.buildingmississauga.com</a:t>
            </a:r>
          </a:p>
        </p:txBody>
      </p:sp>
      <p:sp>
        <p:nvSpPr>
          <p:cNvPr id="6" name="Slide Number Placeholder 5"/>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254559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www.buildingmississauga.com</a:t>
            </a:r>
          </a:p>
        </p:txBody>
      </p:sp>
      <p:sp>
        <p:nvSpPr>
          <p:cNvPr id="7" name="Slide Number Placeholder 6"/>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359770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a:t>www.buildingmississauga.com</a:t>
            </a:r>
          </a:p>
        </p:txBody>
      </p:sp>
      <p:sp>
        <p:nvSpPr>
          <p:cNvPr id="9" name="Slide Number Placeholder 8"/>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245312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a:t>www.buildingmississauga.com</a:t>
            </a:r>
          </a:p>
        </p:txBody>
      </p:sp>
      <p:sp>
        <p:nvSpPr>
          <p:cNvPr id="5" name="Slide Number Placeholder 4"/>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185839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a:t>www.buildingmississauga.com</a:t>
            </a:r>
          </a:p>
        </p:txBody>
      </p:sp>
      <p:sp>
        <p:nvSpPr>
          <p:cNvPr id="4" name="Slide Number Placeholder 3"/>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212085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www.buildingmississauga.com</a:t>
            </a:r>
          </a:p>
        </p:txBody>
      </p:sp>
      <p:sp>
        <p:nvSpPr>
          <p:cNvPr id="7" name="Slide Number Placeholder 6"/>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299449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www.buildingmississauga.com</a:t>
            </a:r>
          </a:p>
        </p:txBody>
      </p:sp>
      <p:sp>
        <p:nvSpPr>
          <p:cNvPr id="7" name="Slide Number Placeholder 6"/>
          <p:cNvSpPr>
            <a:spLocks noGrp="1"/>
          </p:cNvSpPr>
          <p:nvPr>
            <p:ph type="sldNum" sz="quarter" idx="12"/>
          </p:nvPr>
        </p:nvSpPr>
        <p:spPr/>
        <p:txBody>
          <a:bodyPr/>
          <a:lstStyle/>
          <a:p>
            <a:fld id="{2126504D-4501-4EA5-8DFA-56E9630E600C}" type="slidenum">
              <a:rPr lang="en-CA" smtClean="0"/>
              <a:t>‹#›</a:t>
            </a:fld>
            <a:endParaRPr lang="en-CA"/>
          </a:p>
        </p:txBody>
      </p:sp>
    </p:spTree>
    <p:extLst>
      <p:ext uri="{BB962C8B-B14F-4D97-AF65-F5344CB8AC3E}">
        <p14:creationId xmlns:p14="http://schemas.microsoft.com/office/powerpoint/2010/main" val="274445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83000">
              <a:schemeClr val="accent5">
                <a:lumMod val="45000"/>
                <a:lumOff val="55000"/>
              </a:schemeClr>
            </a:gs>
            <a:gs pos="100000">
              <a:schemeClr val="accent5">
                <a:lumMod val="45000"/>
                <a:lumOff val="55000"/>
              </a:schemeClr>
            </a:gs>
            <a:gs pos="100000">
              <a:schemeClr val="accent5">
                <a:lumMod val="30000"/>
                <a:lumOff val="70000"/>
              </a:schemeClr>
            </a:gs>
          </a:gsLst>
          <a:lin ang="4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www.buildingmississauga.com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6504D-4501-4EA5-8DFA-56E9630E600C}" type="slidenum">
              <a:rPr lang="en-CA" smtClean="0"/>
              <a:t>‹#›</a:t>
            </a:fld>
            <a:endParaRPr lang="en-CA"/>
          </a:p>
        </p:txBody>
      </p:sp>
    </p:spTree>
    <p:extLst>
      <p:ext uri="{BB962C8B-B14F-4D97-AF65-F5344CB8AC3E}">
        <p14:creationId xmlns:p14="http://schemas.microsoft.com/office/powerpoint/2010/main" val="208540076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0" y="1933670"/>
            <a:ext cx="12192000" cy="1781321"/>
          </a:xfrm>
        </p:spPr>
        <p:txBody>
          <a:bodyPr>
            <a:noAutofit/>
          </a:bodyPr>
          <a:lstStyle/>
          <a:p>
            <a:r>
              <a:rPr lang="en-CA" sz="4800" b="1" dirty="0">
                <a:latin typeface="+mn-lt"/>
              </a:rPr>
              <a:t>Presentation at the Mississauga Central Library</a:t>
            </a: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1524000" y="3685734"/>
            <a:ext cx="9144000" cy="1055077"/>
          </a:xfrm>
        </p:spPr>
        <p:txBody>
          <a:bodyPr>
            <a:normAutofit/>
          </a:bodyPr>
          <a:lstStyle/>
          <a:p>
            <a:r>
              <a:rPr lang="en-CA" sz="4800" b="1" i="1" dirty="0"/>
              <a:t>November 18, 2017</a:t>
            </a:r>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38600" y="6492875"/>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1</a:t>
            </a:fld>
            <a:endParaRPr lang="en-CA"/>
          </a:p>
        </p:txBody>
      </p:sp>
      <p:sp>
        <p:nvSpPr>
          <p:cNvPr id="6" name="Date Placeholder 5">
            <a:extLst>
              <a:ext uri="{FF2B5EF4-FFF2-40B4-BE49-F238E27FC236}">
                <a16:creationId xmlns:a16="http://schemas.microsoft.com/office/drawing/2014/main" id="{8DC713C7-9F4E-4F50-9541-D88CEDE346F2}"/>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238529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1536192" y="211724"/>
            <a:ext cx="9144000" cy="975359"/>
          </a:xfrm>
        </p:spPr>
        <p:txBody>
          <a:bodyPr>
            <a:normAutofit/>
          </a:bodyPr>
          <a:lstStyle/>
          <a:p>
            <a:r>
              <a:rPr lang="en-CA" sz="4800" b="1" dirty="0">
                <a:latin typeface="+mn-lt"/>
              </a:rPr>
              <a:t>We need walkable cities</a:t>
            </a:r>
            <a:endParaRPr lang="en-CA" sz="4800" dirty="0">
              <a:latin typeface="+mn-lt"/>
            </a:endParaRP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0" y="1408968"/>
            <a:ext cx="12191999" cy="4811950"/>
          </a:xfrm>
        </p:spPr>
        <p:txBody>
          <a:bodyPr>
            <a:normAutofit fontScale="92500" lnSpcReduction="20000"/>
          </a:bodyPr>
          <a:lstStyle/>
          <a:p>
            <a:pPr marL="342900" indent="-342900" algn="l">
              <a:buFont typeface="Arial" panose="020B0604020202020204" pitchFamily="34" charset="0"/>
              <a:buChar char="•"/>
            </a:pPr>
            <a:r>
              <a:rPr lang="en-CA" sz="3200" b="1" dirty="0"/>
              <a:t>The traffic congestion back in 2008 cost GTHA $6 billion in total annual losses </a:t>
            </a:r>
            <a:br>
              <a:rPr lang="en-CA" sz="3200" b="1" dirty="0"/>
            </a:br>
            <a:endParaRPr lang="en-CA" sz="3200" b="1" dirty="0"/>
          </a:p>
          <a:p>
            <a:pPr marL="342900" indent="-342900" algn="l">
              <a:buFont typeface="Arial" panose="020B0604020202020204" pitchFamily="34" charset="0"/>
              <a:buChar char="•"/>
            </a:pPr>
            <a:r>
              <a:rPr lang="en-CA" sz="3200" b="1" dirty="0"/>
              <a:t>By 2031, when the GTHA population is expected reach 8.6 million, congestion costs may amount to $15 billion a year</a:t>
            </a:r>
            <a:br>
              <a:rPr lang="en-CA" sz="3200" b="1" dirty="0"/>
            </a:br>
            <a:endParaRPr lang="en-CA" sz="3200" b="1" dirty="0"/>
          </a:p>
          <a:p>
            <a:pPr marL="342900" indent="-342900" algn="l">
              <a:buFont typeface="Arial" panose="020B0604020202020204" pitchFamily="34" charset="0"/>
              <a:buChar char="•"/>
            </a:pPr>
            <a:r>
              <a:rPr lang="en-CA" sz="3200" b="1" dirty="0"/>
              <a:t>How do we move around in a big and dense city? </a:t>
            </a:r>
            <a:br>
              <a:rPr lang="en-CA" sz="3200" b="1" dirty="0"/>
            </a:br>
            <a:r>
              <a:rPr lang="en-CA" sz="3200" b="1" dirty="0"/>
              <a:t>Because of congestion, less by car, </a:t>
            </a:r>
            <a:br>
              <a:rPr lang="en-CA" sz="3200" b="1" dirty="0"/>
            </a:br>
            <a:r>
              <a:rPr lang="en-CA" sz="3200" b="1" dirty="0"/>
              <a:t>and more by transit, walking, and cycling</a:t>
            </a:r>
            <a:br>
              <a:rPr lang="en-CA" sz="3200" b="1" dirty="0"/>
            </a:br>
            <a:endParaRPr lang="en-CA" sz="3200" b="1" dirty="0"/>
          </a:p>
          <a:p>
            <a:pPr marL="342900" indent="-342900" algn="l">
              <a:buFont typeface="Arial" panose="020B0604020202020204" pitchFamily="34" charset="0"/>
              <a:buChar char="•"/>
            </a:pPr>
            <a:r>
              <a:rPr lang="en-CA" sz="3200" b="1" dirty="0"/>
              <a:t>In Mississauga, and GTHA in general,  we need to improve public transit.  A lot is being planned: LRT, BRT, all day G0 trains, </a:t>
            </a:r>
            <a:br>
              <a:rPr lang="en-CA" sz="3200" b="1" dirty="0"/>
            </a:br>
            <a:r>
              <a:rPr lang="en-CA" sz="3200" b="1" dirty="0"/>
              <a:t>but it is going to be expensive</a:t>
            </a:r>
          </a:p>
          <a:p>
            <a:pPr marL="342900" indent="-342900" algn="l">
              <a:buFont typeface="Arial" panose="020B0604020202020204" pitchFamily="34" charset="0"/>
              <a:buChar char="•"/>
            </a:pPr>
            <a:endParaRPr lang="en-CA" b="1" dirty="0"/>
          </a:p>
          <a:p>
            <a:pPr marL="342900" indent="-342900" algn="l">
              <a:buFont typeface="Arial" panose="020B0604020202020204" pitchFamily="34" charset="0"/>
              <a:buChar char="•"/>
            </a:pPr>
            <a:endParaRPr lang="en-CA" dirty="0"/>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50792" y="6356350"/>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7979537B-01D1-451A-A7FC-985C26528DEA}"/>
              </a:ext>
            </a:extLst>
          </p:cNvPr>
          <p:cNvSpPr>
            <a:spLocks noGrp="1"/>
          </p:cNvSpPr>
          <p:nvPr>
            <p:ph type="sldNum" sz="quarter" idx="12"/>
          </p:nvPr>
        </p:nvSpPr>
        <p:spPr/>
        <p:txBody>
          <a:bodyPr/>
          <a:lstStyle/>
          <a:p>
            <a:fld id="{2126504D-4501-4EA5-8DFA-56E9630E600C}" type="slidenum">
              <a:rPr lang="en-CA" smtClean="0"/>
              <a:t>10</a:t>
            </a:fld>
            <a:endParaRPr lang="en-CA"/>
          </a:p>
        </p:txBody>
      </p:sp>
      <p:sp>
        <p:nvSpPr>
          <p:cNvPr id="6" name="Date Placeholder 5">
            <a:extLst>
              <a:ext uri="{FF2B5EF4-FFF2-40B4-BE49-F238E27FC236}">
                <a16:creationId xmlns:a16="http://schemas.microsoft.com/office/drawing/2014/main" id="{59FA4309-A604-40F9-A749-FD8871545EA1}"/>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3705741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1523999" y="272507"/>
            <a:ext cx="9144000" cy="848383"/>
          </a:xfrm>
        </p:spPr>
        <p:txBody>
          <a:bodyPr>
            <a:normAutofit/>
          </a:bodyPr>
          <a:lstStyle/>
          <a:p>
            <a:r>
              <a:rPr lang="en-CA" sz="4800" b="1" dirty="0">
                <a:latin typeface="+mn-lt"/>
              </a:rPr>
              <a:t>Urban sprawl is unsustainable</a:t>
            </a: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167389" y="1120891"/>
            <a:ext cx="11857220" cy="5043272"/>
          </a:xfrm>
        </p:spPr>
        <p:txBody>
          <a:bodyPr>
            <a:noAutofit/>
          </a:bodyPr>
          <a:lstStyle/>
          <a:p>
            <a:pPr marL="457200" indent="-457200" algn="l">
              <a:lnSpc>
                <a:spcPct val="100000"/>
              </a:lnSpc>
              <a:buFont typeface="Arial" panose="020B0604020202020204" pitchFamily="34" charset="0"/>
              <a:buChar char="•"/>
            </a:pPr>
            <a:r>
              <a:rPr lang="en-CA" sz="3200" b="1"/>
              <a:t>Because of </a:t>
            </a:r>
            <a:r>
              <a:rPr lang="en-CA" sz="3200" b="1" dirty="0"/>
              <a:t>r</a:t>
            </a:r>
            <a:r>
              <a:rPr lang="en-CA" sz="3200" b="1"/>
              <a:t>oad </a:t>
            </a:r>
            <a:r>
              <a:rPr lang="en-CA" sz="3200" b="1" dirty="0"/>
              <a:t>congestion</a:t>
            </a:r>
          </a:p>
          <a:p>
            <a:pPr marL="457200" indent="-457200" algn="l">
              <a:lnSpc>
                <a:spcPct val="100000"/>
              </a:lnSpc>
              <a:buFont typeface="Arial" panose="020B0604020202020204" pitchFamily="34" charset="0"/>
              <a:buChar char="•"/>
            </a:pPr>
            <a:r>
              <a:rPr lang="en-CA" sz="3200" b="1" dirty="0"/>
              <a:t>Not enough tax revenue to maintain extended network of services</a:t>
            </a:r>
          </a:p>
          <a:p>
            <a:pPr marL="457200" indent="-457200" algn="l">
              <a:lnSpc>
                <a:spcPct val="100000"/>
              </a:lnSpc>
              <a:buFont typeface="Arial" panose="020B0604020202020204" pitchFamily="34" charset="0"/>
              <a:buChar char="•"/>
            </a:pPr>
            <a:r>
              <a:rPr lang="en-CA" sz="3200" b="1" dirty="0"/>
              <a:t>Unhealthy automobile based lifestyle</a:t>
            </a:r>
          </a:p>
          <a:p>
            <a:pPr marL="457200" indent="-457200" algn="l">
              <a:lnSpc>
                <a:spcPct val="100000"/>
              </a:lnSpc>
              <a:buFont typeface="Arial" panose="020B0604020202020204" pitchFamily="34" charset="0"/>
              <a:buChar char="•"/>
            </a:pPr>
            <a:r>
              <a:rPr lang="en-CA" sz="3200" b="1" dirty="0"/>
              <a:t>Expensive lifestyle – more cars needed</a:t>
            </a:r>
          </a:p>
          <a:p>
            <a:pPr marL="457200" indent="-457200" algn="l">
              <a:lnSpc>
                <a:spcPct val="100000"/>
              </a:lnSpc>
              <a:buFont typeface="Arial" panose="020B0604020202020204" pitchFamily="34" charset="0"/>
              <a:buChar char="•"/>
            </a:pPr>
            <a:r>
              <a:rPr lang="en-CA" sz="3200" b="1" dirty="0"/>
              <a:t>Environmental degradation</a:t>
            </a:r>
          </a:p>
          <a:p>
            <a:pPr marL="457200" indent="-457200" algn="l">
              <a:lnSpc>
                <a:spcPct val="100000"/>
              </a:lnSpc>
              <a:buFont typeface="Arial" panose="020B0604020202020204" pitchFamily="34" charset="0"/>
              <a:buChar char="•"/>
            </a:pPr>
            <a:r>
              <a:rPr lang="en-CA" sz="3200" b="1" dirty="0"/>
              <a:t>Social isolation of young people as well as the elderly</a:t>
            </a:r>
          </a:p>
          <a:p>
            <a:pPr marL="457200" indent="-457200" algn="l">
              <a:lnSpc>
                <a:spcPct val="100000"/>
              </a:lnSpc>
              <a:buFont typeface="Arial" panose="020B0604020202020204" pitchFamily="34" charset="0"/>
              <a:buChar char="•"/>
            </a:pPr>
            <a:r>
              <a:rPr lang="en-CA" sz="3200" b="1" dirty="0"/>
              <a:t>We need the Greenbelt</a:t>
            </a:r>
          </a:p>
          <a:p>
            <a:pPr marL="457200" indent="-457200" algn="l">
              <a:lnSpc>
                <a:spcPct val="100000"/>
              </a:lnSpc>
              <a:buFont typeface="Arial" panose="020B0604020202020204" pitchFamily="34" charset="0"/>
              <a:buChar char="•"/>
            </a:pPr>
            <a:r>
              <a:rPr lang="en-CA" sz="3200" b="1" dirty="0"/>
              <a:t>Those who prefer suburban living should pay the full cost of it</a:t>
            </a:r>
            <a:endParaRPr lang="en-CA" sz="3200" dirty="0"/>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4E578E54-5D21-46BA-937F-1A109E6A7A40}"/>
              </a:ext>
            </a:extLst>
          </p:cNvPr>
          <p:cNvSpPr>
            <a:spLocks noGrp="1"/>
          </p:cNvSpPr>
          <p:nvPr>
            <p:ph type="sldNum" sz="quarter" idx="12"/>
          </p:nvPr>
        </p:nvSpPr>
        <p:spPr/>
        <p:txBody>
          <a:bodyPr/>
          <a:lstStyle/>
          <a:p>
            <a:fld id="{2126504D-4501-4EA5-8DFA-56E9630E600C}" type="slidenum">
              <a:rPr lang="en-CA" smtClean="0"/>
              <a:t>11</a:t>
            </a:fld>
            <a:endParaRPr lang="en-CA"/>
          </a:p>
        </p:txBody>
      </p:sp>
      <p:sp>
        <p:nvSpPr>
          <p:cNvPr id="6" name="Date Placeholder 5">
            <a:extLst>
              <a:ext uri="{FF2B5EF4-FFF2-40B4-BE49-F238E27FC236}">
                <a16:creationId xmlns:a16="http://schemas.microsoft.com/office/drawing/2014/main" id="{45593682-AC2D-4CB4-BB1F-0C6E82E3231E}"/>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8597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1524000" y="615470"/>
            <a:ext cx="9144000" cy="1539866"/>
          </a:xfrm>
        </p:spPr>
        <p:txBody>
          <a:bodyPr>
            <a:normAutofit/>
          </a:bodyPr>
          <a:lstStyle/>
          <a:p>
            <a:r>
              <a:rPr lang="en-CA" sz="4800" b="1" dirty="0">
                <a:latin typeface="+mn-lt"/>
              </a:rPr>
              <a:t>The knowledge b</a:t>
            </a:r>
            <a:r>
              <a:rPr lang="en-CA" sz="4800" b="1" dirty="0"/>
              <a:t>ased </a:t>
            </a:r>
            <a:r>
              <a:rPr lang="en-CA" sz="4800" b="1" dirty="0">
                <a:latin typeface="+mn-lt"/>
              </a:rPr>
              <a:t>economy </a:t>
            </a:r>
            <a:br>
              <a:rPr lang="en-CA" sz="4800" b="1" dirty="0">
                <a:latin typeface="+mn-lt"/>
              </a:rPr>
            </a:br>
            <a:r>
              <a:rPr lang="en-CA" sz="4800" b="1" dirty="0">
                <a:latin typeface="+mn-lt"/>
              </a:rPr>
              <a:t>of Mississauga </a:t>
            </a: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119920" y="2155336"/>
            <a:ext cx="12072079" cy="3927943"/>
          </a:xfrm>
        </p:spPr>
        <p:txBody>
          <a:bodyPr>
            <a:normAutofit/>
          </a:bodyPr>
          <a:lstStyle/>
          <a:p>
            <a:pPr marL="342900" indent="-342900" algn="l">
              <a:lnSpc>
                <a:spcPct val="100000"/>
              </a:lnSpc>
              <a:buFont typeface="Arial" panose="020B0604020202020204" pitchFamily="34" charset="0"/>
              <a:buChar char="•"/>
            </a:pPr>
            <a:r>
              <a:rPr lang="en-CA" sz="3200" b="1" dirty="0"/>
              <a:t>Mississauga has a strong knowledge based economy </a:t>
            </a:r>
            <a:br>
              <a:rPr lang="en-CA" sz="3200" b="1" dirty="0"/>
            </a:br>
            <a:r>
              <a:rPr lang="en-CA" sz="3200" b="1" dirty="0"/>
              <a:t>with employment in:</a:t>
            </a:r>
            <a:br>
              <a:rPr lang="en-CA" sz="3200" b="1" dirty="0"/>
            </a:br>
            <a:r>
              <a:rPr lang="en-CA" sz="3400" b="1" dirty="0"/>
              <a:t>advanced manufacturing, Health Sciences,  Clean Technology, Information Technology, educational institutions, finance, </a:t>
            </a:r>
            <a:br>
              <a:rPr lang="en-CA" sz="3400" b="1" dirty="0"/>
            </a:br>
            <a:r>
              <a:rPr lang="en-CA" sz="3400" b="1" dirty="0"/>
              <a:t>and a growing cultural economy </a:t>
            </a:r>
          </a:p>
          <a:p>
            <a:pPr marL="342900" indent="-342900" algn="l">
              <a:lnSpc>
                <a:spcPct val="100000"/>
              </a:lnSpc>
              <a:buFont typeface="Arial" panose="020B0604020202020204" pitchFamily="34" charset="0"/>
              <a:buChar char="•"/>
            </a:pPr>
            <a:r>
              <a:rPr lang="en-CA" sz="3200" b="1" dirty="0"/>
              <a:t>Mississauga generates surplus jobs</a:t>
            </a:r>
          </a:p>
          <a:p>
            <a:pPr marL="342900" indent="-342900" algn="l">
              <a:lnSpc>
                <a:spcPct val="100000"/>
              </a:lnSpc>
              <a:buFont typeface="Arial" panose="020B0604020202020204" pitchFamily="34" charset="0"/>
              <a:buChar char="•"/>
            </a:pPr>
            <a:r>
              <a:rPr lang="en-CA" sz="3200" b="1" dirty="0"/>
              <a:t>The city hosts Canada’s largest airport</a:t>
            </a:r>
          </a:p>
          <a:p>
            <a:pPr algn="l"/>
            <a:endParaRPr lang="en-CA" sz="2800" b="1" dirty="0"/>
          </a:p>
          <a:p>
            <a:pPr marL="342900" indent="-342900" algn="l">
              <a:buFont typeface="Arial" panose="020B0604020202020204" pitchFamily="34" charset="0"/>
              <a:buChar char="•"/>
            </a:pPr>
            <a:endParaRPr lang="en-CA" b="1" dirty="0"/>
          </a:p>
          <a:p>
            <a:pPr marL="342900" indent="-342900" algn="l">
              <a:buFont typeface="Arial" panose="020B0604020202020204" pitchFamily="34" charset="0"/>
              <a:buChar char="•"/>
            </a:pPr>
            <a:endParaRPr lang="en-CA" dirty="0"/>
          </a:p>
          <a:p>
            <a:pPr algn="l"/>
            <a:endParaRPr lang="en-CA" dirty="0"/>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38600" y="6492875"/>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12</a:t>
            </a:fld>
            <a:endParaRPr lang="en-CA"/>
          </a:p>
        </p:txBody>
      </p:sp>
      <p:sp>
        <p:nvSpPr>
          <p:cNvPr id="6" name="Date Placeholder 5">
            <a:extLst>
              <a:ext uri="{FF2B5EF4-FFF2-40B4-BE49-F238E27FC236}">
                <a16:creationId xmlns:a16="http://schemas.microsoft.com/office/drawing/2014/main" id="{BDCC1936-EB70-45D0-BE7F-A5B99B32B54A}"/>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111214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314793" y="824458"/>
            <a:ext cx="11542427" cy="5214964"/>
          </a:xfrm>
        </p:spPr>
        <p:txBody>
          <a:bodyPr>
            <a:normAutofit fontScale="90000"/>
          </a:bodyPr>
          <a:lstStyle/>
          <a:p>
            <a:br>
              <a:rPr lang="en-CA" sz="4400" b="1" dirty="0"/>
            </a:br>
            <a:br>
              <a:rPr lang="en-CA" sz="4400" b="1" dirty="0"/>
            </a:br>
            <a:br>
              <a:rPr lang="en-CA" sz="4400" b="1" dirty="0"/>
            </a:br>
            <a:br>
              <a:rPr lang="en-CA" sz="4400" b="1" dirty="0"/>
            </a:br>
            <a:br>
              <a:rPr lang="en-CA" sz="4400" b="1" dirty="0"/>
            </a:br>
            <a:br>
              <a:rPr lang="en-CA" sz="4400" b="1" dirty="0"/>
            </a:br>
            <a:br>
              <a:rPr lang="en-CA" sz="4400" b="1" dirty="0"/>
            </a:br>
            <a:br>
              <a:rPr lang="en-CA" sz="4400" b="1" dirty="0"/>
            </a:br>
            <a:br>
              <a:rPr lang="en-CA" sz="4400" b="1" dirty="0"/>
            </a:br>
            <a:br>
              <a:rPr lang="en-CA" sz="4400" b="1" dirty="0"/>
            </a:br>
            <a:br>
              <a:rPr lang="en-CA" sz="4400" b="1" dirty="0"/>
            </a:br>
            <a:br>
              <a:rPr lang="en-CA" sz="4400" b="1" dirty="0"/>
            </a:br>
            <a:br>
              <a:rPr lang="en-CA" sz="4400" b="1" dirty="0"/>
            </a:br>
            <a:br>
              <a:rPr lang="en-CA" sz="4400" b="1" dirty="0"/>
            </a:br>
            <a:br>
              <a:rPr lang="en-CA" sz="4400" b="1" dirty="0"/>
            </a:br>
            <a:br>
              <a:rPr lang="en-CA" sz="4400" b="1" dirty="0"/>
            </a:br>
            <a:r>
              <a:rPr lang="en-CA" sz="4400" b="1" dirty="0"/>
              <a:t>The emerging Silicon Valley North</a:t>
            </a:r>
            <a:br>
              <a:rPr lang="en-CA" sz="4400" b="1" dirty="0"/>
            </a:br>
            <a:r>
              <a:rPr lang="en-CA" sz="4400" b="1" dirty="0"/>
              <a:t>along the 401 </a:t>
            </a:r>
            <a:br>
              <a:rPr lang="en-CA" sz="4400" b="1" dirty="0"/>
            </a:br>
            <a:r>
              <a:rPr lang="en-CA" sz="4400" b="1" dirty="0"/>
              <a:t>and the Technology Triangle </a:t>
            </a:r>
            <a:br>
              <a:rPr lang="en-CA" sz="4400" b="1" dirty="0"/>
            </a:br>
            <a:r>
              <a:rPr lang="en-CA" sz="4400" b="1" dirty="0"/>
              <a:t>of Waterloo, Kitchener, and Guelph</a:t>
            </a:r>
            <a:br>
              <a:rPr lang="en-CA" sz="4400" b="1" dirty="0"/>
            </a:br>
            <a:r>
              <a:rPr lang="en-CA" sz="4400" b="1" dirty="0"/>
              <a:t>employ 280,000 IT workers </a:t>
            </a:r>
            <a:br>
              <a:rPr lang="en-CA" sz="4400" b="1" dirty="0"/>
            </a:br>
            <a:br>
              <a:rPr lang="en-CA" sz="4400" b="1" dirty="0"/>
            </a:br>
            <a:r>
              <a:rPr lang="en-CA" sz="4400" b="1" dirty="0"/>
              <a:t>The Eastern alliance of New York and Toronto competes with Silicon Valley</a:t>
            </a:r>
            <a:br>
              <a:rPr lang="en-CA" sz="4400" b="1" dirty="0"/>
            </a:br>
            <a:endParaRPr lang="en-CA" sz="4400" b="1" dirty="0">
              <a:latin typeface="+mn-lt"/>
            </a:endParaRP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3867462" y="6175948"/>
            <a:ext cx="4542020" cy="180401"/>
          </a:xfrm>
        </p:spPr>
        <p:txBody>
          <a:bodyPr>
            <a:normAutofit fontScale="25000" lnSpcReduction="20000"/>
          </a:bodyPr>
          <a:lstStyle/>
          <a:p>
            <a:endParaRPr lang="en-CA" sz="4000" b="1" dirty="0">
              <a:latin typeface="+mj-lt"/>
              <a:ea typeface="+mj-ea"/>
              <a:cs typeface="+mj-cs"/>
            </a:endParaRPr>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38600" y="6492875"/>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13</a:t>
            </a:fld>
            <a:endParaRPr lang="en-CA" dirty="0"/>
          </a:p>
        </p:txBody>
      </p:sp>
    </p:spTree>
    <p:extLst>
      <p:ext uri="{BB962C8B-B14F-4D97-AF65-F5344CB8AC3E}">
        <p14:creationId xmlns:p14="http://schemas.microsoft.com/office/powerpoint/2010/main" val="3599613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EDB7-A04E-4C72-9A45-29FF8794361D}"/>
              </a:ext>
            </a:extLst>
          </p:cNvPr>
          <p:cNvSpPr>
            <a:spLocks noGrp="1"/>
          </p:cNvSpPr>
          <p:nvPr>
            <p:ph type="title"/>
          </p:nvPr>
        </p:nvSpPr>
        <p:spPr>
          <a:xfrm>
            <a:off x="2538311" y="318893"/>
            <a:ext cx="7747688" cy="741406"/>
          </a:xfrm>
        </p:spPr>
        <p:txBody>
          <a:bodyPr>
            <a:normAutofit fontScale="90000"/>
          </a:bodyPr>
          <a:lstStyle/>
          <a:p>
            <a:pPr algn="ctr"/>
            <a:r>
              <a:rPr lang="en-CA" b="1" dirty="0">
                <a:latin typeface="+mn-lt"/>
              </a:rPr>
              <a:t>Income </a:t>
            </a:r>
            <a:r>
              <a:rPr lang="en-CA" sz="4800" b="1" dirty="0">
                <a:latin typeface="+mn-lt"/>
              </a:rPr>
              <a:t>polarization</a:t>
            </a:r>
            <a:r>
              <a:rPr lang="en-CA" b="1" dirty="0">
                <a:latin typeface="+mn-lt"/>
              </a:rPr>
              <a:t> in the US</a:t>
            </a:r>
            <a:endParaRPr lang="en-CA" dirty="0">
              <a:latin typeface="+mn-lt"/>
            </a:endParaRPr>
          </a:p>
        </p:txBody>
      </p:sp>
      <p:sp>
        <p:nvSpPr>
          <p:cNvPr id="3" name="Content Placeholder 2">
            <a:extLst>
              <a:ext uri="{FF2B5EF4-FFF2-40B4-BE49-F238E27FC236}">
                <a16:creationId xmlns:a16="http://schemas.microsoft.com/office/drawing/2014/main" id="{01A7EB5E-B9E6-4442-9E1B-0BF878B728D0}"/>
              </a:ext>
            </a:extLst>
          </p:cNvPr>
          <p:cNvSpPr>
            <a:spLocks noGrp="1"/>
          </p:cNvSpPr>
          <p:nvPr>
            <p:ph idx="1"/>
          </p:nvPr>
        </p:nvSpPr>
        <p:spPr>
          <a:xfrm>
            <a:off x="1787419" y="1203347"/>
            <a:ext cx="9327292" cy="674222"/>
          </a:xfrm>
        </p:spPr>
        <p:txBody>
          <a:bodyPr>
            <a:normAutofit fontScale="92500" lnSpcReduction="20000"/>
          </a:bodyPr>
          <a:lstStyle/>
          <a:p>
            <a:pPr marL="0" indent="0" algn="ctr">
              <a:buNone/>
            </a:pPr>
            <a:r>
              <a:rPr lang="en-CA" b="1" dirty="0"/>
              <a:t>Income polarization happens </a:t>
            </a:r>
            <a:br>
              <a:rPr lang="en-CA" b="1" dirty="0"/>
            </a:br>
            <a:r>
              <a:rPr lang="en-CA" b="1" dirty="0"/>
              <a:t>due to disappearing middle income jobs</a:t>
            </a:r>
            <a:endParaRPr lang="en-CA" dirty="0"/>
          </a:p>
          <a:p>
            <a:endParaRPr lang="en-CA" dirty="0"/>
          </a:p>
          <a:p>
            <a:pPr marL="0" indent="0" algn="ctr">
              <a:buNone/>
            </a:pPr>
            <a:endParaRPr lang="en-CA" dirty="0"/>
          </a:p>
        </p:txBody>
      </p:sp>
      <p:sp>
        <p:nvSpPr>
          <p:cNvPr id="4" name="Footer Placeholder 3">
            <a:extLst>
              <a:ext uri="{FF2B5EF4-FFF2-40B4-BE49-F238E27FC236}">
                <a16:creationId xmlns:a16="http://schemas.microsoft.com/office/drawing/2014/main" id="{0F7F0C5E-075D-4D2D-B512-D359AF49F3F3}"/>
              </a:ext>
            </a:extLst>
          </p:cNvPr>
          <p:cNvSpPr>
            <a:spLocks noGrp="1"/>
          </p:cNvSpPr>
          <p:nvPr>
            <p:ph type="ftr" sz="quarter" idx="11"/>
          </p:nvPr>
        </p:nvSpPr>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35D106AE-DDB1-44BC-BC52-B886251E37C3}"/>
              </a:ext>
            </a:extLst>
          </p:cNvPr>
          <p:cNvSpPr>
            <a:spLocks noGrp="1"/>
          </p:cNvSpPr>
          <p:nvPr>
            <p:ph type="sldNum" sz="quarter" idx="12"/>
          </p:nvPr>
        </p:nvSpPr>
        <p:spPr/>
        <p:txBody>
          <a:bodyPr/>
          <a:lstStyle/>
          <a:p>
            <a:fld id="{2126504D-4501-4EA5-8DFA-56E9630E600C}" type="slidenum">
              <a:rPr lang="en-CA" smtClean="0"/>
              <a:t>14</a:t>
            </a:fld>
            <a:endParaRPr lang="en-CA"/>
          </a:p>
        </p:txBody>
      </p:sp>
      <p:pic>
        <p:nvPicPr>
          <p:cNvPr id="6" name="Picture 5">
            <a:extLst>
              <a:ext uri="{FF2B5EF4-FFF2-40B4-BE49-F238E27FC236}">
                <a16:creationId xmlns:a16="http://schemas.microsoft.com/office/drawing/2014/main" id="{C0C2998A-121E-4A83-A541-6D8C298C0544}"/>
              </a:ext>
            </a:extLst>
          </p:cNvPr>
          <p:cNvPicPr>
            <a:picLocks noChangeAspect="1"/>
          </p:cNvPicPr>
          <p:nvPr/>
        </p:nvPicPr>
        <p:blipFill>
          <a:blip r:embed="rId3"/>
          <a:stretch>
            <a:fillRect/>
          </a:stretch>
        </p:blipFill>
        <p:spPr>
          <a:xfrm>
            <a:off x="2308702" y="1987215"/>
            <a:ext cx="8284727" cy="4369135"/>
          </a:xfrm>
          <a:prstGeom prst="rect">
            <a:avLst/>
          </a:prstGeom>
        </p:spPr>
      </p:pic>
      <p:sp>
        <p:nvSpPr>
          <p:cNvPr id="7" name="Date Placeholder 6">
            <a:extLst>
              <a:ext uri="{FF2B5EF4-FFF2-40B4-BE49-F238E27FC236}">
                <a16:creationId xmlns:a16="http://schemas.microsoft.com/office/drawing/2014/main" id="{E5114FF8-2519-463E-9F31-649006858390}"/>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43601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EDB7-A04E-4C72-9A45-29FF8794361D}"/>
              </a:ext>
            </a:extLst>
          </p:cNvPr>
          <p:cNvSpPr>
            <a:spLocks noGrp="1"/>
          </p:cNvSpPr>
          <p:nvPr>
            <p:ph type="title"/>
          </p:nvPr>
        </p:nvSpPr>
        <p:spPr>
          <a:xfrm>
            <a:off x="2222156" y="453005"/>
            <a:ext cx="7747688" cy="741406"/>
          </a:xfrm>
        </p:spPr>
        <p:txBody>
          <a:bodyPr>
            <a:normAutofit fontScale="90000"/>
          </a:bodyPr>
          <a:lstStyle/>
          <a:p>
            <a:pPr algn="ctr"/>
            <a:r>
              <a:rPr lang="en-CA" b="1" dirty="0">
                <a:latin typeface="+mn-lt"/>
              </a:rPr>
              <a:t>Income </a:t>
            </a:r>
            <a:r>
              <a:rPr lang="en-CA" sz="4800" b="1" dirty="0">
                <a:latin typeface="+mn-lt"/>
              </a:rPr>
              <a:t>polarization</a:t>
            </a:r>
            <a:r>
              <a:rPr lang="en-CA" b="1" dirty="0">
                <a:latin typeface="+mn-lt"/>
              </a:rPr>
              <a:t> in Mississauga</a:t>
            </a:r>
            <a:endParaRPr lang="en-CA" dirty="0">
              <a:latin typeface="+mn-lt"/>
            </a:endParaRPr>
          </a:p>
        </p:txBody>
      </p:sp>
      <p:sp>
        <p:nvSpPr>
          <p:cNvPr id="3" name="Content Placeholder 2">
            <a:extLst>
              <a:ext uri="{FF2B5EF4-FFF2-40B4-BE49-F238E27FC236}">
                <a16:creationId xmlns:a16="http://schemas.microsoft.com/office/drawing/2014/main" id="{01A7EB5E-B9E6-4442-9E1B-0BF878B728D0}"/>
              </a:ext>
            </a:extLst>
          </p:cNvPr>
          <p:cNvSpPr>
            <a:spLocks noGrp="1"/>
          </p:cNvSpPr>
          <p:nvPr>
            <p:ph idx="1"/>
          </p:nvPr>
        </p:nvSpPr>
        <p:spPr>
          <a:xfrm>
            <a:off x="939114" y="1164641"/>
            <a:ext cx="10812162" cy="491164"/>
          </a:xfrm>
        </p:spPr>
        <p:txBody>
          <a:bodyPr>
            <a:normAutofit/>
          </a:bodyPr>
          <a:lstStyle/>
          <a:p>
            <a:pPr marL="0" indent="0" algn="ctr">
              <a:buNone/>
            </a:pPr>
            <a:r>
              <a:rPr lang="en-CA" b="1" dirty="0"/>
              <a:t>Polarization of income causes whole neighborhoods slide into poverty</a:t>
            </a:r>
            <a:r>
              <a:rPr lang="en-CA" dirty="0"/>
              <a:t> </a:t>
            </a:r>
          </a:p>
          <a:p>
            <a:endParaRPr lang="en-CA" dirty="0"/>
          </a:p>
          <a:p>
            <a:pPr marL="0" indent="0" algn="ctr">
              <a:buNone/>
            </a:pPr>
            <a:endParaRPr lang="en-CA" dirty="0"/>
          </a:p>
        </p:txBody>
      </p:sp>
      <p:sp>
        <p:nvSpPr>
          <p:cNvPr id="4" name="Footer Placeholder 3">
            <a:extLst>
              <a:ext uri="{FF2B5EF4-FFF2-40B4-BE49-F238E27FC236}">
                <a16:creationId xmlns:a16="http://schemas.microsoft.com/office/drawing/2014/main" id="{0F7F0C5E-075D-4D2D-B512-D359AF49F3F3}"/>
              </a:ext>
            </a:extLst>
          </p:cNvPr>
          <p:cNvSpPr>
            <a:spLocks noGrp="1"/>
          </p:cNvSpPr>
          <p:nvPr>
            <p:ph type="ftr" sz="quarter" idx="11"/>
          </p:nvPr>
        </p:nvSpPr>
        <p:spPr>
          <a:xfrm>
            <a:off x="4038600" y="6356350"/>
            <a:ext cx="4114800" cy="365125"/>
          </a:xfrm>
        </p:spPr>
        <p:txBody>
          <a:bodyPr/>
          <a:lstStyle/>
          <a:p>
            <a:r>
              <a:rPr lang="en-CA" sz="1400" b="1">
                <a:solidFill>
                  <a:schemeClr val="tx1"/>
                </a:solidFill>
              </a:rPr>
              <a:t>www.buildingmississauga.com</a:t>
            </a:r>
            <a:endParaRPr lang="en-CA" sz="1400" b="1" dirty="0">
              <a:solidFill>
                <a:schemeClr val="tx1"/>
              </a:solidFill>
            </a:endParaRPr>
          </a:p>
        </p:txBody>
      </p:sp>
      <p:sp>
        <p:nvSpPr>
          <p:cNvPr id="5" name="Slide Number Placeholder 4">
            <a:extLst>
              <a:ext uri="{FF2B5EF4-FFF2-40B4-BE49-F238E27FC236}">
                <a16:creationId xmlns:a16="http://schemas.microsoft.com/office/drawing/2014/main" id="{35D106AE-DDB1-44BC-BC52-B886251E37C3}"/>
              </a:ext>
            </a:extLst>
          </p:cNvPr>
          <p:cNvSpPr>
            <a:spLocks noGrp="1"/>
          </p:cNvSpPr>
          <p:nvPr>
            <p:ph type="sldNum" sz="quarter" idx="12"/>
          </p:nvPr>
        </p:nvSpPr>
        <p:spPr>
          <a:xfrm>
            <a:off x="8610600" y="6356350"/>
            <a:ext cx="2743200" cy="365125"/>
          </a:xfrm>
        </p:spPr>
        <p:txBody>
          <a:bodyPr/>
          <a:lstStyle/>
          <a:p>
            <a:fld id="{2126504D-4501-4EA5-8DFA-56E9630E600C}" type="slidenum">
              <a:rPr lang="en-CA" smtClean="0"/>
              <a:t>15</a:t>
            </a:fld>
            <a:endParaRPr lang="en-CA"/>
          </a:p>
        </p:txBody>
      </p:sp>
      <p:sp>
        <p:nvSpPr>
          <p:cNvPr id="7" name="Date Placeholder 6">
            <a:extLst>
              <a:ext uri="{FF2B5EF4-FFF2-40B4-BE49-F238E27FC236}">
                <a16:creationId xmlns:a16="http://schemas.microsoft.com/office/drawing/2014/main" id="{E5114FF8-2519-463E-9F31-649006858390}"/>
              </a:ext>
            </a:extLst>
          </p:cNvPr>
          <p:cNvSpPr>
            <a:spLocks noGrp="1"/>
          </p:cNvSpPr>
          <p:nvPr>
            <p:ph type="dt" sz="half" idx="10"/>
          </p:nvPr>
        </p:nvSpPr>
        <p:spPr>
          <a:xfrm>
            <a:off x="838200" y="6356350"/>
            <a:ext cx="2743200" cy="365125"/>
          </a:xfrm>
        </p:spPr>
        <p:txBody>
          <a:bodyPr/>
          <a:lstStyle/>
          <a:p>
            <a:endParaRPr lang="en-CA"/>
          </a:p>
        </p:txBody>
      </p:sp>
      <p:pic>
        <p:nvPicPr>
          <p:cNvPr id="18" name="Picture 17" descr="A screenshot of a cell phone&#10;&#10;Description generated with very high confidence">
            <a:extLst>
              <a:ext uri="{FF2B5EF4-FFF2-40B4-BE49-F238E27FC236}">
                <a16:creationId xmlns:a16="http://schemas.microsoft.com/office/drawing/2014/main" id="{8122A6C0-0C76-4C64-BF5F-B45970E23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317" y="1687882"/>
            <a:ext cx="5903365" cy="4636391"/>
          </a:xfrm>
          <a:prstGeom prst="rect">
            <a:avLst/>
          </a:prstGeom>
        </p:spPr>
      </p:pic>
    </p:spTree>
    <p:extLst>
      <p:ext uri="{BB962C8B-B14F-4D97-AF65-F5344CB8AC3E}">
        <p14:creationId xmlns:p14="http://schemas.microsoft.com/office/powerpoint/2010/main" val="146308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1181100" y="371376"/>
            <a:ext cx="9829800" cy="785446"/>
          </a:xfrm>
        </p:spPr>
        <p:txBody>
          <a:bodyPr>
            <a:noAutofit/>
          </a:bodyPr>
          <a:lstStyle/>
          <a:p>
            <a:r>
              <a:rPr lang="en-CA" sz="4400" b="1" dirty="0">
                <a:latin typeface="+mn-lt"/>
              </a:rPr>
              <a:t>Mississauga’s endangered environment </a:t>
            </a: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0" y="1479311"/>
            <a:ext cx="12192000" cy="5898626"/>
          </a:xfrm>
        </p:spPr>
        <p:txBody>
          <a:bodyPr>
            <a:normAutofit/>
          </a:bodyPr>
          <a:lstStyle/>
          <a:p>
            <a:pPr marL="342900" indent="-342900" algn="l">
              <a:buFont typeface="Arial" panose="020B0604020202020204" pitchFamily="34" charset="0"/>
              <a:buChar char="•"/>
            </a:pPr>
            <a:r>
              <a:rPr lang="en-CA" sz="3200" b="1" dirty="0"/>
              <a:t>In the 2010s it is impossible to talk about a livable city </a:t>
            </a:r>
            <a:br>
              <a:rPr lang="en-CA" sz="3200" b="1" dirty="0"/>
            </a:br>
            <a:r>
              <a:rPr lang="en-CA" sz="3200" b="1" dirty="0"/>
              <a:t>without considering its rapidly changing environment</a:t>
            </a:r>
          </a:p>
          <a:p>
            <a:pPr marL="342900" indent="-342900" algn="l">
              <a:buFont typeface="Arial" panose="020B0604020202020204" pitchFamily="34" charset="0"/>
              <a:buChar char="•"/>
            </a:pPr>
            <a:r>
              <a:rPr lang="en-CA" sz="3200" b="1" dirty="0"/>
              <a:t>Mississauga’s air quality has improved </a:t>
            </a:r>
            <a:br>
              <a:rPr lang="en-CA" sz="3200" b="1" dirty="0"/>
            </a:br>
            <a:r>
              <a:rPr lang="en-CA" sz="3200" b="1" dirty="0"/>
              <a:t>since closing of the Lakeview coal fired power plant </a:t>
            </a:r>
          </a:p>
          <a:p>
            <a:pPr marL="342900" indent="-342900" algn="l">
              <a:buFont typeface="Arial" panose="020B0604020202020204" pitchFamily="34" charset="0"/>
              <a:buChar char="•"/>
            </a:pPr>
            <a:r>
              <a:rPr lang="en-CA" sz="3200" b="1" dirty="0"/>
              <a:t>More cars mean more exhaust pollution, </a:t>
            </a:r>
            <a:br>
              <a:rPr lang="en-CA" sz="3200" b="1" dirty="0"/>
            </a:br>
            <a:r>
              <a:rPr lang="en-CA" sz="3200" b="1" dirty="0"/>
              <a:t>especially close to busy roadways and on highways</a:t>
            </a:r>
          </a:p>
          <a:p>
            <a:pPr marL="342900" indent="-342900" algn="l">
              <a:buFont typeface="Arial" panose="020B0604020202020204" pitchFamily="34" charset="0"/>
              <a:buChar char="•"/>
            </a:pPr>
            <a:r>
              <a:rPr lang="en-CA" sz="3200" b="1" dirty="0"/>
              <a:t>An autobased lifestyle</a:t>
            </a:r>
            <a:r>
              <a:rPr lang="en-CA" sz="3200" dirty="0"/>
              <a:t> </a:t>
            </a:r>
            <a:r>
              <a:rPr lang="en-CA" sz="3200" b="1" dirty="0"/>
              <a:t>contributes to</a:t>
            </a:r>
            <a:r>
              <a:rPr lang="en-CA" sz="3200" dirty="0"/>
              <a:t> </a:t>
            </a:r>
            <a:r>
              <a:rPr lang="en-CA" sz="3200" b="1" dirty="0"/>
              <a:t>obesity, diabetes,</a:t>
            </a:r>
            <a:r>
              <a:rPr lang="en-CA" sz="3200" dirty="0"/>
              <a:t> </a:t>
            </a:r>
            <a:r>
              <a:rPr lang="en-CA" sz="3200" b="1" dirty="0"/>
              <a:t> </a:t>
            </a:r>
            <a:br>
              <a:rPr lang="en-CA" sz="3200" b="1" dirty="0"/>
            </a:br>
            <a:r>
              <a:rPr lang="en-CA" sz="3200" b="1" dirty="0"/>
              <a:t>and other serious illnesses</a:t>
            </a:r>
          </a:p>
          <a:p>
            <a:pPr marL="342900" indent="-342900" algn="l">
              <a:buFont typeface="Arial" panose="020B0604020202020204" pitchFamily="34" charset="0"/>
              <a:buChar char="•"/>
            </a:pPr>
            <a:r>
              <a:rPr lang="en-CA" sz="3200" b="1" dirty="0"/>
              <a:t>Global warming may trigger processes that escape human intervention</a:t>
            </a:r>
            <a:endParaRPr lang="en-CA" sz="3200" dirty="0"/>
          </a:p>
          <a:p>
            <a:pPr marL="342900" indent="-342900" algn="l">
              <a:buFont typeface="Arial" panose="020B0604020202020204" pitchFamily="34" charset="0"/>
              <a:buChar char="•"/>
            </a:pPr>
            <a:endParaRPr lang="en-CA" b="1" dirty="0"/>
          </a:p>
          <a:p>
            <a:pPr marL="342900" indent="-342900" algn="l">
              <a:buFont typeface="Arial" panose="020B0604020202020204" pitchFamily="34" charset="0"/>
              <a:buChar char="•"/>
            </a:pPr>
            <a:endParaRPr lang="en-CA" dirty="0"/>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38600" y="6492875"/>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16</a:t>
            </a:fld>
            <a:endParaRPr lang="en-CA"/>
          </a:p>
        </p:txBody>
      </p:sp>
      <p:sp>
        <p:nvSpPr>
          <p:cNvPr id="6" name="Date Placeholder 5">
            <a:extLst>
              <a:ext uri="{FF2B5EF4-FFF2-40B4-BE49-F238E27FC236}">
                <a16:creationId xmlns:a16="http://schemas.microsoft.com/office/drawing/2014/main" id="{46A12052-1CAB-4D12-A897-E9FB7EB49594}"/>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130767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44972" y="1107600"/>
            <a:ext cx="12191999" cy="4905128"/>
          </a:xfrm>
        </p:spPr>
        <p:txBody>
          <a:bodyPr>
            <a:normAutofit fontScale="90000"/>
          </a:bodyPr>
          <a:lstStyle/>
          <a:p>
            <a:r>
              <a:rPr lang="en-CA" b="1" dirty="0"/>
              <a:t>Global warming:</a:t>
            </a:r>
            <a:br>
              <a:rPr lang="en-CA" b="1" dirty="0"/>
            </a:br>
            <a:r>
              <a:rPr lang="en-CA" sz="4800" b="1" dirty="0"/>
              <a:t>Al Gore’s  </a:t>
            </a:r>
            <a:r>
              <a:rPr lang="en-CA" sz="4800" b="1" i="1" dirty="0"/>
              <a:t>An Inconvenient Sequel</a:t>
            </a:r>
            <a:br>
              <a:rPr lang="en-CA" sz="4800" b="1" i="1" dirty="0"/>
            </a:br>
            <a:r>
              <a:rPr lang="en-CA" sz="4000" b="1" i="1" dirty="0"/>
              <a:t>Global warming causes erratic and extreme </a:t>
            </a:r>
            <a:br>
              <a:rPr lang="en-CA" sz="4000" b="1" i="1" dirty="0"/>
            </a:br>
            <a:r>
              <a:rPr lang="en-CA" sz="4000" b="1" i="1" dirty="0"/>
              <a:t>weather patterns </a:t>
            </a:r>
            <a:br>
              <a:rPr lang="en-CA" sz="4000" b="1" dirty="0"/>
            </a:br>
            <a:br>
              <a:rPr lang="en-CA" sz="4000" b="1" dirty="0"/>
            </a:br>
            <a:br>
              <a:rPr lang="en-CA" sz="4000" b="1" dirty="0"/>
            </a:br>
            <a:r>
              <a:rPr lang="en-CA" b="1" dirty="0"/>
              <a:t>Renewable energy is a viable option</a:t>
            </a:r>
            <a:br>
              <a:rPr lang="en-CA" b="1" dirty="0"/>
            </a:br>
            <a:endParaRPr lang="en-CA" b="1" dirty="0"/>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1302596" y="5786203"/>
            <a:ext cx="9496865" cy="453050"/>
          </a:xfrm>
        </p:spPr>
        <p:txBody>
          <a:bodyPr>
            <a:normAutofit fontScale="62500" lnSpcReduction="20000"/>
          </a:bodyPr>
          <a:lstStyle/>
          <a:p>
            <a:endParaRPr lang="en-CA" sz="4800" b="1" dirty="0">
              <a:latin typeface="+mj-lt"/>
              <a:ea typeface="+mj-ea"/>
              <a:cs typeface="+mj-cs"/>
            </a:endParaRPr>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38600" y="6492875"/>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17</a:t>
            </a:fld>
            <a:endParaRPr lang="en-CA"/>
          </a:p>
        </p:txBody>
      </p:sp>
      <p:sp>
        <p:nvSpPr>
          <p:cNvPr id="6" name="Date Placeholder 5">
            <a:extLst>
              <a:ext uri="{FF2B5EF4-FFF2-40B4-BE49-F238E27FC236}">
                <a16:creationId xmlns:a16="http://schemas.microsoft.com/office/drawing/2014/main" id="{8DC713C7-9F4E-4F50-9541-D88CEDE346F2}"/>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3208229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1623646" y="1035139"/>
            <a:ext cx="9144000" cy="900360"/>
          </a:xfrm>
        </p:spPr>
        <p:txBody>
          <a:bodyPr>
            <a:normAutofit/>
          </a:bodyPr>
          <a:lstStyle/>
          <a:p>
            <a:r>
              <a:rPr lang="en-CA" sz="4800" b="1" dirty="0">
                <a:latin typeface="+mn-lt"/>
              </a:rPr>
              <a:t>Work in the 2030s</a:t>
            </a: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1037492" y="2355342"/>
            <a:ext cx="10316308" cy="4153950"/>
          </a:xfrm>
        </p:spPr>
        <p:txBody>
          <a:bodyPr>
            <a:noAutofit/>
          </a:bodyPr>
          <a:lstStyle/>
          <a:p>
            <a:pPr marL="342900" indent="-342900" algn="l">
              <a:buFont typeface="Arial" panose="020B0604020202020204" pitchFamily="34" charset="0"/>
              <a:buChar char="•"/>
            </a:pPr>
            <a:r>
              <a:rPr lang="en-CA" sz="3400" b="1" dirty="0"/>
              <a:t>Will there be work in Mississauga and the GTHA </a:t>
            </a:r>
            <a:br>
              <a:rPr lang="en-CA" sz="3400" b="1" dirty="0"/>
            </a:br>
            <a:r>
              <a:rPr lang="en-CA" sz="3400" b="1" dirty="0"/>
              <a:t>in 2030s?</a:t>
            </a:r>
          </a:p>
          <a:p>
            <a:pPr marL="342900" indent="-342900" algn="l">
              <a:buFont typeface="Arial" panose="020B0604020202020204" pitchFamily="34" charset="0"/>
              <a:buChar char="•"/>
            </a:pPr>
            <a:r>
              <a:rPr lang="en-CA" sz="3400" b="1" dirty="0"/>
              <a:t>Automation will</a:t>
            </a:r>
            <a:r>
              <a:rPr lang="en-CA" sz="3400" dirty="0"/>
              <a:t> </a:t>
            </a:r>
            <a:r>
              <a:rPr lang="en-CA" sz="3400" b="1" dirty="0"/>
              <a:t>continue replacing manual work </a:t>
            </a:r>
            <a:br>
              <a:rPr lang="en-CA" sz="3400" b="1" dirty="0"/>
            </a:br>
            <a:r>
              <a:rPr lang="en-CA" sz="3400" b="1" dirty="0"/>
              <a:t>in the factories and in the services </a:t>
            </a:r>
          </a:p>
          <a:p>
            <a:pPr marL="342900" indent="-342900" algn="l">
              <a:buFont typeface="Arial" panose="020B0604020202020204" pitchFamily="34" charset="0"/>
              <a:buChar char="•"/>
            </a:pPr>
            <a:r>
              <a:rPr lang="en-CA" sz="3400" b="1" dirty="0"/>
              <a:t>Intelligent Automation will erode professional work</a:t>
            </a:r>
          </a:p>
          <a:p>
            <a:pPr marL="342900" indent="-342900" algn="l">
              <a:buFont typeface="Arial" panose="020B0604020202020204" pitchFamily="34" charset="0"/>
              <a:buChar char="•"/>
            </a:pPr>
            <a:r>
              <a:rPr lang="en-CA" sz="3400" b="1" dirty="0"/>
              <a:t>Work increasingly will be created </a:t>
            </a:r>
            <a:br>
              <a:rPr lang="en-CA" sz="3400" b="1" dirty="0"/>
            </a:br>
            <a:r>
              <a:rPr lang="en-CA" sz="3400" b="1" dirty="0"/>
              <a:t>by innovative entrepreneurs and the self employed </a:t>
            </a:r>
            <a:endParaRPr lang="en-CA" sz="3400" dirty="0"/>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155831" y="6471016"/>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18</a:t>
            </a:fld>
            <a:endParaRPr lang="en-CA"/>
          </a:p>
        </p:txBody>
      </p:sp>
      <p:sp>
        <p:nvSpPr>
          <p:cNvPr id="6" name="Date Placeholder 5">
            <a:extLst>
              <a:ext uri="{FF2B5EF4-FFF2-40B4-BE49-F238E27FC236}">
                <a16:creationId xmlns:a16="http://schemas.microsoft.com/office/drawing/2014/main" id="{A658CF77-0758-4EB8-B606-CCD4BA4051F5}"/>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374942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1524000" y="2549734"/>
            <a:ext cx="9144000" cy="1086387"/>
          </a:xfrm>
        </p:spPr>
        <p:txBody>
          <a:bodyPr>
            <a:normAutofit/>
          </a:bodyPr>
          <a:lstStyle/>
          <a:p>
            <a:r>
              <a:rPr lang="en-CA" sz="4400" b="1" dirty="0"/>
              <a:t>The robotic Olympics of Tokyo 2020</a:t>
            </a:r>
            <a:endParaRPr lang="en-CA" sz="4400" b="1" dirty="0">
              <a:latin typeface="+mn-lt"/>
            </a:endParaRPr>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38600" y="6492875"/>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19</a:t>
            </a:fld>
            <a:endParaRPr lang="en-CA"/>
          </a:p>
        </p:txBody>
      </p:sp>
      <p:sp>
        <p:nvSpPr>
          <p:cNvPr id="6" name="Date Placeholder 5">
            <a:extLst>
              <a:ext uri="{FF2B5EF4-FFF2-40B4-BE49-F238E27FC236}">
                <a16:creationId xmlns:a16="http://schemas.microsoft.com/office/drawing/2014/main" id="{8DC713C7-9F4E-4F50-9541-D88CEDE346F2}"/>
              </a:ext>
            </a:extLst>
          </p:cNvPr>
          <p:cNvSpPr>
            <a:spLocks noGrp="1"/>
          </p:cNvSpPr>
          <p:nvPr>
            <p:ph type="dt" sz="half" idx="10"/>
          </p:nvPr>
        </p:nvSpPr>
        <p:spPr/>
        <p:txBody>
          <a:bodyPr/>
          <a:lstStyle/>
          <a:p>
            <a:endParaRPr lang="en-CA"/>
          </a:p>
        </p:txBody>
      </p:sp>
      <p:sp>
        <p:nvSpPr>
          <p:cNvPr id="7" name="TextBox 6">
            <a:extLst>
              <a:ext uri="{FF2B5EF4-FFF2-40B4-BE49-F238E27FC236}">
                <a16:creationId xmlns:a16="http://schemas.microsoft.com/office/drawing/2014/main" id="{5F144F4F-F47D-4E64-A181-945895E4FFC7}"/>
              </a:ext>
            </a:extLst>
          </p:cNvPr>
          <p:cNvSpPr txBox="1"/>
          <p:nvPr/>
        </p:nvSpPr>
        <p:spPr>
          <a:xfrm>
            <a:off x="2596896" y="7010400"/>
            <a:ext cx="2862071" cy="369332"/>
          </a:xfrm>
          <a:prstGeom prst="rect">
            <a:avLst/>
          </a:prstGeom>
          <a:noFill/>
        </p:spPr>
        <p:txBody>
          <a:bodyPr wrap="square" rtlCol="0">
            <a:spAutoFit/>
          </a:bodyPr>
          <a:lstStyle/>
          <a:p>
            <a:r>
              <a:rPr lang="en-CA" dirty="0" err="1"/>
              <a:t>ZZZZZZZZZZZZZZZZz</a:t>
            </a:r>
            <a:endParaRPr lang="en-CA" dirty="0"/>
          </a:p>
        </p:txBody>
      </p:sp>
    </p:spTree>
    <p:extLst>
      <p:ext uri="{BB962C8B-B14F-4D97-AF65-F5344CB8AC3E}">
        <p14:creationId xmlns:p14="http://schemas.microsoft.com/office/powerpoint/2010/main" val="261855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1525B6-3EEB-48FA-9687-AF46C3039489}"/>
              </a:ext>
            </a:extLst>
          </p:cNvPr>
          <p:cNvPicPr>
            <a:picLocks noChangeAspect="1"/>
          </p:cNvPicPr>
          <p:nvPr/>
        </p:nvPicPr>
        <p:blipFill>
          <a:blip r:embed="rId3"/>
          <a:stretch>
            <a:fillRect/>
          </a:stretch>
        </p:blipFill>
        <p:spPr>
          <a:xfrm>
            <a:off x="4038600" y="424485"/>
            <a:ext cx="4250821" cy="6207668"/>
          </a:xfrm>
          <a:prstGeom prst="rect">
            <a:avLst/>
          </a:prstGeom>
        </p:spPr>
      </p:pic>
      <p:sp>
        <p:nvSpPr>
          <p:cNvPr id="4" name="Footer Placeholder 3">
            <a:extLst>
              <a:ext uri="{FF2B5EF4-FFF2-40B4-BE49-F238E27FC236}">
                <a16:creationId xmlns:a16="http://schemas.microsoft.com/office/drawing/2014/main" id="{C974D5C7-D525-4A83-A99D-E767A66B01AF}"/>
              </a:ext>
            </a:extLst>
          </p:cNvPr>
          <p:cNvSpPr>
            <a:spLocks noGrp="1"/>
          </p:cNvSpPr>
          <p:nvPr>
            <p:ph type="ftr" sz="quarter" idx="11"/>
          </p:nvPr>
        </p:nvSpPr>
        <p:spPr>
          <a:xfrm>
            <a:off x="4038600" y="6588806"/>
            <a:ext cx="4114800" cy="269194"/>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F595E32E-F6DF-4066-98D2-A47AAF26148D}"/>
              </a:ext>
            </a:extLst>
          </p:cNvPr>
          <p:cNvSpPr>
            <a:spLocks noGrp="1"/>
          </p:cNvSpPr>
          <p:nvPr>
            <p:ph type="sldNum" sz="quarter" idx="12"/>
          </p:nvPr>
        </p:nvSpPr>
        <p:spPr>
          <a:xfrm>
            <a:off x="8610600" y="6368073"/>
            <a:ext cx="2743200" cy="365125"/>
          </a:xfrm>
        </p:spPr>
        <p:txBody>
          <a:bodyPr/>
          <a:lstStyle/>
          <a:p>
            <a:fld id="{2126504D-4501-4EA5-8DFA-56E9630E600C}" type="slidenum">
              <a:rPr lang="en-CA" smtClean="0"/>
              <a:t>2</a:t>
            </a:fld>
            <a:endParaRPr lang="en-CA"/>
          </a:p>
        </p:txBody>
      </p:sp>
      <p:sp>
        <p:nvSpPr>
          <p:cNvPr id="7" name="Date Placeholder 6">
            <a:extLst>
              <a:ext uri="{FF2B5EF4-FFF2-40B4-BE49-F238E27FC236}">
                <a16:creationId xmlns:a16="http://schemas.microsoft.com/office/drawing/2014/main" id="{195FB613-B1D2-4122-9640-F2E93CA4D827}"/>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68042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1524000" y="351468"/>
            <a:ext cx="9144000" cy="1069144"/>
          </a:xfrm>
        </p:spPr>
        <p:txBody>
          <a:bodyPr>
            <a:normAutofit/>
          </a:bodyPr>
          <a:lstStyle/>
          <a:p>
            <a:r>
              <a:rPr lang="en-CA" b="1" dirty="0"/>
              <a:t>Preparing for the future</a:t>
            </a:r>
            <a:endParaRPr lang="en-CA" sz="4400" b="1" dirty="0">
              <a:latin typeface="+mn-lt"/>
            </a:endParaRP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329783" y="1420613"/>
            <a:ext cx="11617377" cy="4935738"/>
          </a:xfrm>
        </p:spPr>
        <p:txBody>
          <a:bodyPr>
            <a:normAutofit/>
          </a:bodyPr>
          <a:lstStyle/>
          <a:p>
            <a:pPr marL="457200" indent="-457200" algn="l">
              <a:buFont typeface="Arial" panose="020B0604020202020204" pitchFamily="34" charset="0"/>
              <a:buChar char="•"/>
            </a:pPr>
            <a:r>
              <a:rPr lang="en-CA" sz="3200" b="1" dirty="0"/>
              <a:t>Addressing traffic congestion and hazardous pollution </a:t>
            </a:r>
            <a:br>
              <a:rPr lang="en-CA" sz="3200" b="1" dirty="0"/>
            </a:br>
            <a:r>
              <a:rPr lang="en-CA" sz="3200" b="1" dirty="0"/>
              <a:t>requires densification of urban core, improving public transit</a:t>
            </a:r>
            <a:br>
              <a:rPr lang="en-CA" sz="3200" b="1" dirty="0"/>
            </a:br>
            <a:r>
              <a:rPr lang="en-CA" sz="3200" b="1" dirty="0"/>
              <a:t>and walkability of urban centers</a:t>
            </a:r>
          </a:p>
          <a:p>
            <a:pPr marL="457200" indent="-457200" algn="l">
              <a:buFont typeface="Arial" panose="020B0604020202020204" pitchFamily="34" charset="0"/>
              <a:buChar char="•"/>
            </a:pPr>
            <a:r>
              <a:rPr lang="en-CA" sz="3200" b="1" dirty="0"/>
              <a:t>We need to plan for a society with fewer workers and taxpayers </a:t>
            </a:r>
            <a:br>
              <a:rPr lang="en-CA" sz="3200" b="1" dirty="0"/>
            </a:br>
            <a:r>
              <a:rPr lang="en-CA" sz="3200" b="1" dirty="0"/>
              <a:t>and more elderly</a:t>
            </a:r>
          </a:p>
          <a:p>
            <a:pPr marL="457200" indent="-457200" algn="l">
              <a:buFont typeface="Arial" panose="020B0604020202020204" pitchFamily="34" charset="0"/>
              <a:buChar char="•"/>
            </a:pPr>
            <a:r>
              <a:rPr lang="en-CA" sz="3200" b="1" dirty="0"/>
              <a:t>Income polarization and technological unemployment</a:t>
            </a:r>
            <a:br>
              <a:rPr lang="en-CA" sz="3200" b="1" dirty="0"/>
            </a:br>
            <a:r>
              <a:rPr lang="en-CA" sz="3200" b="1" dirty="0"/>
              <a:t>will require supporting entrepreneurial skills</a:t>
            </a:r>
            <a:br>
              <a:rPr lang="en-CA" sz="3200" b="1" dirty="0"/>
            </a:br>
            <a:r>
              <a:rPr lang="en-CA" sz="3200" b="1" dirty="0"/>
              <a:t>and building safety nets for the underemployed</a:t>
            </a:r>
          </a:p>
          <a:p>
            <a:pPr marL="457200" indent="-457200" algn="l">
              <a:buFont typeface="Arial" panose="020B0604020202020204" pitchFamily="34" charset="0"/>
              <a:buChar char="•"/>
            </a:pPr>
            <a:r>
              <a:rPr lang="en-CA" sz="3200" b="1" dirty="0"/>
              <a:t>We need to reduce pollution by supporting renewable energy</a:t>
            </a:r>
          </a:p>
          <a:p>
            <a:endParaRPr lang="en-CA" dirty="0"/>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38600" y="6492875"/>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20</a:t>
            </a:fld>
            <a:endParaRPr lang="en-CA"/>
          </a:p>
        </p:txBody>
      </p:sp>
      <p:sp>
        <p:nvSpPr>
          <p:cNvPr id="6" name="Date Placeholder 5">
            <a:extLst>
              <a:ext uri="{FF2B5EF4-FFF2-40B4-BE49-F238E27FC236}">
                <a16:creationId xmlns:a16="http://schemas.microsoft.com/office/drawing/2014/main" id="{8DC713C7-9F4E-4F50-9541-D88CEDE346F2}"/>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104376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1524000" y="1139455"/>
            <a:ext cx="9144000" cy="2387600"/>
          </a:xfrm>
        </p:spPr>
        <p:txBody>
          <a:bodyPr>
            <a:normAutofit/>
          </a:bodyPr>
          <a:lstStyle/>
          <a:p>
            <a:r>
              <a:rPr lang="en-CA" sz="4400" b="1" dirty="0"/>
              <a:t>Invitation to discussion </a:t>
            </a:r>
            <a:endParaRPr lang="en-CA" sz="4400" b="1" dirty="0">
              <a:latin typeface="+mn-lt"/>
            </a:endParaRP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rot="10800000" flipV="1">
            <a:off x="4468761" y="3790121"/>
            <a:ext cx="3347884" cy="545905"/>
          </a:xfrm>
        </p:spPr>
        <p:txBody>
          <a:bodyPr>
            <a:normAutofit/>
          </a:bodyPr>
          <a:lstStyle/>
          <a:p>
            <a:r>
              <a:rPr lang="en-CA" b="1" dirty="0"/>
              <a:t>To close file click Alt+F4</a:t>
            </a:r>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38600" y="6492875"/>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21</a:t>
            </a:fld>
            <a:endParaRPr lang="en-CA"/>
          </a:p>
        </p:txBody>
      </p:sp>
      <p:sp>
        <p:nvSpPr>
          <p:cNvPr id="6" name="Date Placeholder 5">
            <a:extLst>
              <a:ext uri="{FF2B5EF4-FFF2-40B4-BE49-F238E27FC236}">
                <a16:creationId xmlns:a16="http://schemas.microsoft.com/office/drawing/2014/main" id="{8DC713C7-9F4E-4F50-9541-D88CEDE346F2}"/>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205394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CC4849D8-C008-479D-AD3F-6C050BFD36AC}"/>
              </a:ext>
            </a:extLst>
          </p:cNvPr>
          <p:cNvSpPr>
            <a:spLocks noGrp="1"/>
          </p:cNvSpPr>
          <p:nvPr>
            <p:ph type="title"/>
          </p:nvPr>
        </p:nvSpPr>
        <p:spPr>
          <a:xfrm>
            <a:off x="838200" y="1695077"/>
            <a:ext cx="10515600" cy="667264"/>
          </a:xfrm>
          <a:ln>
            <a:noFill/>
          </a:ln>
        </p:spPr>
        <p:style>
          <a:lnRef idx="1">
            <a:schemeClr val="accent4"/>
          </a:lnRef>
          <a:fillRef idx="2">
            <a:schemeClr val="accent4"/>
          </a:fillRef>
          <a:effectRef idx="1">
            <a:schemeClr val="accent4"/>
          </a:effectRef>
          <a:fontRef idx="minor">
            <a:schemeClr val="dk1"/>
          </a:fontRef>
        </p:style>
        <p:txBody>
          <a:bodyPr>
            <a:noAutofit/>
          </a:bodyPr>
          <a:lstStyle/>
          <a:p>
            <a:pPr algn="ctr"/>
            <a:r>
              <a:rPr lang="en-CA" sz="4800" b="1" dirty="0"/>
              <a:t>Purpose of the presentation</a:t>
            </a:r>
          </a:p>
        </p:txBody>
      </p:sp>
      <p:sp>
        <p:nvSpPr>
          <p:cNvPr id="3" name="Footer Placeholder 2">
            <a:extLst>
              <a:ext uri="{FF2B5EF4-FFF2-40B4-BE49-F238E27FC236}">
                <a16:creationId xmlns:a16="http://schemas.microsoft.com/office/drawing/2014/main" id="{2D7CDFE4-CC18-413F-9529-D21E5F5BBC78}"/>
              </a:ext>
            </a:extLst>
          </p:cNvPr>
          <p:cNvSpPr>
            <a:spLocks noGrp="1"/>
          </p:cNvSpPr>
          <p:nvPr>
            <p:ph type="ftr" sz="quarter" idx="11"/>
          </p:nvPr>
        </p:nvSpPr>
        <p:spPr/>
        <p:txBody>
          <a:bodyPr/>
          <a:lstStyle/>
          <a:p>
            <a:r>
              <a:rPr lang="en-CA" sz="1400" b="1" dirty="0">
                <a:solidFill>
                  <a:schemeClr val="tx1"/>
                </a:solidFill>
              </a:rPr>
              <a:t>www.buildingmississauga.com</a:t>
            </a:r>
          </a:p>
        </p:txBody>
      </p:sp>
      <p:sp>
        <p:nvSpPr>
          <p:cNvPr id="5" name="Content Placeholder 4">
            <a:extLst>
              <a:ext uri="{FF2B5EF4-FFF2-40B4-BE49-F238E27FC236}">
                <a16:creationId xmlns:a16="http://schemas.microsoft.com/office/drawing/2014/main" id="{0E180792-2DD7-445C-ADF2-E98459BE4EB7}"/>
              </a:ext>
            </a:extLst>
          </p:cNvPr>
          <p:cNvSpPr>
            <a:spLocks noGrp="1"/>
          </p:cNvSpPr>
          <p:nvPr>
            <p:ph idx="1"/>
          </p:nvPr>
        </p:nvSpPr>
        <p:spPr>
          <a:xfrm>
            <a:off x="1510952" y="2261910"/>
            <a:ext cx="9170096" cy="4046925"/>
          </a:xfrm>
        </p:spPr>
        <p:txBody>
          <a:bodyPr>
            <a:normAutofit/>
          </a:bodyPr>
          <a:lstStyle/>
          <a:p>
            <a:pPr marL="0" indent="0">
              <a:buNone/>
            </a:pPr>
            <a:endParaRPr lang="en-CA" sz="3600" b="1" dirty="0"/>
          </a:p>
          <a:p>
            <a:r>
              <a:rPr lang="en-CA" sz="3600" b="1" dirty="0"/>
              <a:t>It’s a case study of a new, postindustrial city, </a:t>
            </a:r>
            <a:br>
              <a:rPr lang="en-CA" sz="3600" b="1" dirty="0"/>
            </a:br>
            <a:r>
              <a:rPr lang="en-CA" sz="3600" b="1" dirty="0"/>
              <a:t>in a rapidly growing agglomeration of Toronto</a:t>
            </a:r>
          </a:p>
          <a:p>
            <a:endParaRPr lang="en-CA" sz="3600" b="1" dirty="0"/>
          </a:p>
          <a:p>
            <a:r>
              <a:rPr lang="en-CA" sz="3600" b="1" dirty="0"/>
              <a:t>To study a new, knowledge based, economy </a:t>
            </a:r>
            <a:br>
              <a:rPr lang="en-CA" sz="3600" b="1" dirty="0"/>
            </a:br>
            <a:r>
              <a:rPr lang="en-CA" sz="3600" b="1" dirty="0"/>
              <a:t>and its prospects in the coming 2 decades</a:t>
            </a:r>
            <a:endParaRPr lang="en-CA" sz="3600" dirty="0"/>
          </a:p>
        </p:txBody>
      </p:sp>
      <p:sp>
        <p:nvSpPr>
          <p:cNvPr id="6" name="Slide Number Placeholder 5">
            <a:extLst>
              <a:ext uri="{FF2B5EF4-FFF2-40B4-BE49-F238E27FC236}">
                <a16:creationId xmlns:a16="http://schemas.microsoft.com/office/drawing/2014/main" id="{D3843822-6BEB-4F26-BB17-EC71BD5FA6A5}"/>
              </a:ext>
            </a:extLst>
          </p:cNvPr>
          <p:cNvSpPr>
            <a:spLocks noGrp="1"/>
          </p:cNvSpPr>
          <p:nvPr>
            <p:ph type="sldNum" sz="quarter" idx="12"/>
          </p:nvPr>
        </p:nvSpPr>
        <p:spPr/>
        <p:txBody>
          <a:bodyPr/>
          <a:lstStyle/>
          <a:p>
            <a:fld id="{2126504D-4501-4EA5-8DFA-56E9630E600C}" type="slidenum">
              <a:rPr lang="en-CA" smtClean="0"/>
              <a:t>3</a:t>
            </a:fld>
            <a:endParaRPr lang="en-CA"/>
          </a:p>
        </p:txBody>
      </p:sp>
      <p:sp>
        <p:nvSpPr>
          <p:cNvPr id="9" name="Date Placeholder 8">
            <a:extLst>
              <a:ext uri="{FF2B5EF4-FFF2-40B4-BE49-F238E27FC236}">
                <a16:creationId xmlns:a16="http://schemas.microsoft.com/office/drawing/2014/main" id="{1FF2865D-9F0C-4E5F-A26E-9F2C876E4D99}"/>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274198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FD07-C3B0-43CA-AE8D-A0C168D12CB0}"/>
              </a:ext>
            </a:extLst>
          </p:cNvPr>
          <p:cNvSpPr>
            <a:spLocks noGrp="1"/>
          </p:cNvSpPr>
          <p:nvPr>
            <p:ph type="title"/>
          </p:nvPr>
        </p:nvSpPr>
        <p:spPr>
          <a:xfrm>
            <a:off x="4273463" y="436098"/>
            <a:ext cx="3645074" cy="1336270"/>
          </a:xfrm>
        </p:spPr>
        <p:txBody>
          <a:bodyPr/>
          <a:lstStyle/>
          <a:p>
            <a:pPr algn="ctr"/>
            <a:r>
              <a:rPr lang="en-CA" dirty="0"/>
              <a:t>  </a:t>
            </a:r>
            <a:r>
              <a:rPr lang="en-CA" b="1" dirty="0">
                <a:latin typeface="+mn-lt"/>
              </a:rPr>
              <a:t>Main Themes</a:t>
            </a:r>
          </a:p>
        </p:txBody>
      </p:sp>
      <p:sp>
        <p:nvSpPr>
          <p:cNvPr id="10" name="Content Placeholder 9">
            <a:extLst>
              <a:ext uri="{FF2B5EF4-FFF2-40B4-BE49-F238E27FC236}">
                <a16:creationId xmlns:a16="http://schemas.microsoft.com/office/drawing/2014/main" id="{C71B93A1-D654-43F1-B716-16E916B58FD6}"/>
              </a:ext>
            </a:extLst>
          </p:cNvPr>
          <p:cNvSpPr>
            <a:spLocks noGrp="1"/>
          </p:cNvSpPr>
          <p:nvPr>
            <p:ph idx="1"/>
          </p:nvPr>
        </p:nvSpPr>
        <p:spPr>
          <a:xfrm>
            <a:off x="661182" y="1772368"/>
            <a:ext cx="10958732" cy="4093860"/>
          </a:xfrm>
        </p:spPr>
        <p:txBody>
          <a:bodyPr>
            <a:noAutofit/>
          </a:bodyPr>
          <a:lstStyle/>
          <a:p>
            <a:r>
              <a:rPr lang="en-CA" b="1" dirty="0"/>
              <a:t>Mississauga and Toronto are growing rapidly </a:t>
            </a:r>
          </a:p>
          <a:p>
            <a:r>
              <a:rPr lang="en-CA" b="1" dirty="0"/>
              <a:t>Mississauga’s population is aging</a:t>
            </a:r>
          </a:p>
          <a:p>
            <a:r>
              <a:rPr lang="en-CA" b="1" dirty="0"/>
              <a:t>How do you move around in a big and dense city? </a:t>
            </a:r>
          </a:p>
          <a:p>
            <a:r>
              <a:rPr lang="en-CA" b="1" dirty="0"/>
              <a:t>A knowledge based economy of Mississauga </a:t>
            </a:r>
          </a:p>
          <a:p>
            <a:r>
              <a:rPr lang="en-CA" b="1" dirty="0"/>
              <a:t>Income polarization </a:t>
            </a:r>
          </a:p>
          <a:p>
            <a:r>
              <a:rPr lang="en-CA" b="1" dirty="0"/>
              <a:t>The environment </a:t>
            </a:r>
          </a:p>
          <a:p>
            <a:r>
              <a:rPr lang="en-CA" b="1" dirty="0"/>
              <a:t>Will there be jobs/work in Mississauga and Toronto in the 2030s?</a:t>
            </a:r>
          </a:p>
        </p:txBody>
      </p:sp>
      <p:sp>
        <p:nvSpPr>
          <p:cNvPr id="4" name="Footer Placeholder 3">
            <a:extLst>
              <a:ext uri="{FF2B5EF4-FFF2-40B4-BE49-F238E27FC236}">
                <a16:creationId xmlns:a16="http://schemas.microsoft.com/office/drawing/2014/main" id="{C974D5C7-D525-4A83-A99D-E767A66B01AF}"/>
              </a:ext>
            </a:extLst>
          </p:cNvPr>
          <p:cNvSpPr>
            <a:spLocks noGrp="1"/>
          </p:cNvSpPr>
          <p:nvPr>
            <p:ph type="ftr" sz="quarter" idx="11"/>
          </p:nvPr>
        </p:nvSpPr>
        <p:spPr/>
        <p:txBody>
          <a:bodyPr/>
          <a:lstStyle/>
          <a:p>
            <a:r>
              <a:rPr lang="en-CA" sz="1400" b="1" dirty="0">
                <a:solidFill>
                  <a:schemeClr val="tx1"/>
                </a:solidFill>
              </a:rPr>
              <a:t>www.buildingmississauga.com</a:t>
            </a:r>
          </a:p>
        </p:txBody>
      </p:sp>
      <p:sp>
        <p:nvSpPr>
          <p:cNvPr id="11" name="Slide Number Placeholder 10">
            <a:extLst>
              <a:ext uri="{FF2B5EF4-FFF2-40B4-BE49-F238E27FC236}">
                <a16:creationId xmlns:a16="http://schemas.microsoft.com/office/drawing/2014/main" id="{8A11E34F-E843-4967-B444-87E027748D27}"/>
              </a:ext>
            </a:extLst>
          </p:cNvPr>
          <p:cNvSpPr>
            <a:spLocks noGrp="1"/>
          </p:cNvSpPr>
          <p:nvPr>
            <p:ph type="sldNum" sz="quarter" idx="12"/>
          </p:nvPr>
        </p:nvSpPr>
        <p:spPr>
          <a:xfrm>
            <a:off x="10311618" y="6356350"/>
            <a:ext cx="1042182" cy="365125"/>
          </a:xfrm>
        </p:spPr>
        <p:txBody>
          <a:bodyPr/>
          <a:lstStyle/>
          <a:p>
            <a:fld id="{2126504D-4501-4EA5-8DFA-56E9630E600C}" type="slidenum">
              <a:rPr lang="en-CA" smtClean="0"/>
              <a:pPr/>
              <a:t>4</a:t>
            </a:fld>
            <a:endParaRPr lang="en-CA"/>
          </a:p>
        </p:txBody>
      </p:sp>
      <p:sp>
        <p:nvSpPr>
          <p:cNvPr id="16" name="Date Placeholder 15">
            <a:extLst>
              <a:ext uri="{FF2B5EF4-FFF2-40B4-BE49-F238E27FC236}">
                <a16:creationId xmlns:a16="http://schemas.microsoft.com/office/drawing/2014/main" id="{72866848-E6B7-49F5-91FA-15D12FFBDF15}"/>
              </a:ext>
            </a:extLst>
          </p:cNvPr>
          <p:cNvSpPr>
            <a:spLocks noGrp="1"/>
          </p:cNvSpPr>
          <p:nvPr>
            <p:ph type="dt" sz="half" idx="10"/>
          </p:nvPr>
        </p:nvSpPr>
        <p:spPr>
          <a:xfrm>
            <a:off x="216291" y="6049108"/>
            <a:ext cx="2743200" cy="307242"/>
          </a:xfrm>
        </p:spPr>
        <p:txBody>
          <a:bodyPr/>
          <a:lstStyle/>
          <a:p>
            <a:endParaRPr lang="en-CA" dirty="0"/>
          </a:p>
        </p:txBody>
      </p:sp>
    </p:spTree>
    <p:extLst>
      <p:ext uri="{BB962C8B-B14F-4D97-AF65-F5344CB8AC3E}">
        <p14:creationId xmlns:p14="http://schemas.microsoft.com/office/powerpoint/2010/main" val="213640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FD07-C3B0-43CA-AE8D-A0C168D12CB0}"/>
              </a:ext>
            </a:extLst>
          </p:cNvPr>
          <p:cNvSpPr>
            <a:spLocks noGrp="1"/>
          </p:cNvSpPr>
          <p:nvPr>
            <p:ph type="title"/>
          </p:nvPr>
        </p:nvSpPr>
        <p:spPr>
          <a:xfrm>
            <a:off x="838200" y="1358203"/>
            <a:ext cx="10515600" cy="1325563"/>
          </a:xfrm>
        </p:spPr>
        <p:txBody>
          <a:bodyPr/>
          <a:lstStyle/>
          <a:p>
            <a:pPr algn="ctr"/>
            <a:r>
              <a:rPr lang="en-CA" dirty="0"/>
              <a:t>  </a:t>
            </a:r>
            <a:r>
              <a:rPr lang="en-CA" b="1" dirty="0">
                <a:latin typeface="+mn-lt"/>
              </a:rPr>
              <a:t>Big cities are growing even bigger</a:t>
            </a:r>
          </a:p>
        </p:txBody>
      </p:sp>
      <p:sp>
        <p:nvSpPr>
          <p:cNvPr id="10" name="Content Placeholder 9">
            <a:extLst>
              <a:ext uri="{FF2B5EF4-FFF2-40B4-BE49-F238E27FC236}">
                <a16:creationId xmlns:a16="http://schemas.microsoft.com/office/drawing/2014/main" id="{C71B93A1-D654-43F1-B716-16E916B58FD6}"/>
              </a:ext>
            </a:extLst>
          </p:cNvPr>
          <p:cNvSpPr>
            <a:spLocks noGrp="1"/>
          </p:cNvSpPr>
          <p:nvPr>
            <p:ph idx="1"/>
          </p:nvPr>
        </p:nvSpPr>
        <p:spPr>
          <a:xfrm>
            <a:off x="1118641" y="2504414"/>
            <a:ext cx="9954718" cy="3703586"/>
          </a:xfrm>
        </p:spPr>
        <p:txBody>
          <a:bodyPr anchor="ctr">
            <a:normAutofit/>
          </a:bodyPr>
          <a:lstStyle/>
          <a:p>
            <a:r>
              <a:rPr lang="en-CA" b="1" dirty="0"/>
              <a:t>In Canada we are increasingly living in big cities </a:t>
            </a:r>
            <a:br>
              <a:rPr lang="en-CA" b="1" dirty="0"/>
            </a:br>
            <a:r>
              <a:rPr lang="en-CA" b="1" dirty="0"/>
              <a:t>One in three residents lives in Toronto, Montreal or Vancouver</a:t>
            </a:r>
            <a:r>
              <a:rPr lang="en-CA" dirty="0"/>
              <a:t> </a:t>
            </a:r>
            <a:r>
              <a:rPr lang="en-CA" b="1" dirty="0"/>
              <a:t> </a:t>
            </a:r>
            <a:br>
              <a:rPr lang="en-CA" dirty="0"/>
            </a:br>
            <a:endParaRPr lang="en-CA" dirty="0"/>
          </a:p>
          <a:p>
            <a:r>
              <a:rPr lang="en-CA" b="1" dirty="0"/>
              <a:t>Urban population is growing explosively world wide </a:t>
            </a:r>
            <a:br>
              <a:rPr lang="en-CA" b="1" dirty="0"/>
            </a:br>
            <a:r>
              <a:rPr lang="en-CA" b="1" dirty="0"/>
              <a:t>In 2016 there were 31 megacities with a population of 10 million </a:t>
            </a:r>
            <a:br>
              <a:rPr lang="en-CA" b="1" dirty="0"/>
            </a:br>
            <a:r>
              <a:rPr lang="en-CA" b="1" dirty="0"/>
              <a:t>or more</a:t>
            </a:r>
          </a:p>
          <a:p>
            <a:pPr marL="0" indent="0">
              <a:buNone/>
            </a:pPr>
            <a:endParaRPr lang="en-CA" b="1" dirty="0"/>
          </a:p>
        </p:txBody>
      </p:sp>
      <p:sp>
        <p:nvSpPr>
          <p:cNvPr id="4" name="Footer Placeholder 3">
            <a:extLst>
              <a:ext uri="{FF2B5EF4-FFF2-40B4-BE49-F238E27FC236}">
                <a16:creationId xmlns:a16="http://schemas.microsoft.com/office/drawing/2014/main" id="{C974D5C7-D525-4A83-A99D-E767A66B01AF}"/>
              </a:ext>
            </a:extLst>
          </p:cNvPr>
          <p:cNvSpPr>
            <a:spLocks noGrp="1"/>
          </p:cNvSpPr>
          <p:nvPr>
            <p:ph type="ftr" sz="quarter" idx="11"/>
          </p:nvPr>
        </p:nvSpPr>
        <p:spPr>
          <a:xfrm>
            <a:off x="4038600" y="6356350"/>
            <a:ext cx="4114800" cy="365125"/>
          </a:xfrm>
        </p:spPr>
        <p:txBody>
          <a:bodyPr/>
          <a:lstStyle/>
          <a:p>
            <a:r>
              <a:rPr lang="en-CA" sz="1400" b="1" dirty="0">
                <a:solidFill>
                  <a:schemeClr val="tx1"/>
                </a:solidFill>
              </a:rPr>
              <a:t>www.buildingmississauga.com</a:t>
            </a:r>
          </a:p>
        </p:txBody>
      </p:sp>
      <p:sp>
        <p:nvSpPr>
          <p:cNvPr id="3" name="Slide Number Placeholder 2">
            <a:extLst>
              <a:ext uri="{FF2B5EF4-FFF2-40B4-BE49-F238E27FC236}">
                <a16:creationId xmlns:a16="http://schemas.microsoft.com/office/drawing/2014/main" id="{8DA5EF79-FFB2-4FC8-BA02-11A328E24118}"/>
              </a:ext>
            </a:extLst>
          </p:cNvPr>
          <p:cNvSpPr>
            <a:spLocks noGrp="1"/>
          </p:cNvSpPr>
          <p:nvPr>
            <p:ph type="sldNum" sz="quarter" idx="12"/>
          </p:nvPr>
        </p:nvSpPr>
        <p:spPr/>
        <p:txBody>
          <a:bodyPr/>
          <a:lstStyle/>
          <a:p>
            <a:fld id="{2126504D-4501-4EA5-8DFA-56E9630E600C}" type="slidenum">
              <a:rPr lang="en-CA" smtClean="0"/>
              <a:t>5</a:t>
            </a:fld>
            <a:endParaRPr lang="en-CA"/>
          </a:p>
        </p:txBody>
      </p:sp>
      <p:sp>
        <p:nvSpPr>
          <p:cNvPr id="5" name="Date Placeholder 4">
            <a:extLst>
              <a:ext uri="{FF2B5EF4-FFF2-40B4-BE49-F238E27FC236}">
                <a16:creationId xmlns:a16="http://schemas.microsoft.com/office/drawing/2014/main" id="{2E7764D6-3812-4975-8B43-2B912EBCA6B3}"/>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299546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633984" y="1571914"/>
            <a:ext cx="10924032" cy="1863147"/>
          </a:xfrm>
        </p:spPr>
        <p:txBody>
          <a:bodyPr>
            <a:normAutofit/>
          </a:bodyPr>
          <a:lstStyle/>
          <a:p>
            <a:r>
              <a:rPr lang="en-CA" b="1" dirty="0"/>
              <a:t>Mississauga </a:t>
            </a:r>
            <a:br>
              <a:rPr lang="en-CA" b="1" dirty="0"/>
            </a:br>
            <a:r>
              <a:rPr lang="en-CA" b="1" dirty="0"/>
              <a:t>is a post-industrial big city</a:t>
            </a:r>
            <a:endParaRPr lang="en-CA" sz="4400" b="1" dirty="0">
              <a:latin typeface="+mn-lt"/>
            </a:endParaRP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p:txBody>
          <a:bodyPr>
            <a:normAutofit/>
          </a:bodyPr>
          <a:lstStyle/>
          <a:p>
            <a:r>
              <a:rPr lang="en-CA" sz="4800" b="1" dirty="0">
                <a:latin typeface="+mj-lt"/>
                <a:ea typeface="+mj-ea"/>
                <a:cs typeface="+mj-cs"/>
              </a:rPr>
              <a:t>it needs a walkable downtown </a:t>
            </a:r>
            <a:br>
              <a:rPr lang="en-CA" sz="4800" b="1" dirty="0">
                <a:latin typeface="+mj-lt"/>
                <a:ea typeface="+mj-ea"/>
                <a:cs typeface="+mj-cs"/>
              </a:rPr>
            </a:br>
            <a:r>
              <a:rPr lang="en-CA" sz="4800" b="1" dirty="0">
                <a:latin typeface="+mj-lt"/>
                <a:ea typeface="+mj-ea"/>
                <a:cs typeface="+mj-cs"/>
              </a:rPr>
              <a:t>and an efficient public transit</a:t>
            </a:r>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38600" y="6529451"/>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6</a:t>
            </a:fld>
            <a:endParaRPr lang="en-CA"/>
          </a:p>
        </p:txBody>
      </p:sp>
      <p:sp>
        <p:nvSpPr>
          <p:cNvPr id="6" name="Date Placeholder 5">
            <a:extLst>
              <a:ext uri="{FF2B5EF4-FFF2-40B4-BE49-F238E27FC236}">
                <a16:creationId xmlns:a16="http://schemas.microsoft.com/office/drawing/2014/main" id="{8DC713C7-9F4E-4F50-9541-D88CEDE346F2}"/>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163954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1517650" y="1227550"/>
            <a:ext cx="9144000" cy="1027134"/>
          </a:xfrm>
        </p:spPr>
        <p:txBody>
          <a:bodyPr>
            <a:normAutofit/>
          </a:bodyPr>
          <a:lstStyle/>
          <a:p>
            <a:r>
              <a:rPr lang="en-CA" sz="4800" b="1" dirty="0">
                <a:latin typeface="+mn-lt"/>
              </a:rPr>
              <a:t>The greying cities</a:t>
            </a:r>
            <a:endParaRPr lang="en-CA" sz="4800" dirty="0">
              <a:latin typeface="+mn-lt"/>
            </a:endParaRP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1517650" y="2367418"/>
            <a:ext cx="9144000" cy="3620023"/>
          </a:xfrm>
        </p:spPr>
        <p:txBody>
          <a:bodyPr>
            <a:normAutofit fontScale="85000" lnSpcReduction="10000"/>
          </a:bodyPr>
          <a:lstStyle/>
          <a:p>
            <a:pPr marL="342900" indent="-342900" algn="l">
              <a:buFont typeface="Arial" panose="020B0604020202020204" pitchFamily="34" charset="0"/>
              <a:buChar char="•"/>
            </a:pPr>
            <a:endParaRPr lang="en-CA" b="1" dirty="0"/>
          </a:p>
          <a:p>
            <a:pPr marL="342900" indent="-342900" algn="l">
              <a:buFont typeface="Arial" panose="020B0604020202020204" pitchFamily="34" charset="0"/>
              <a:buChar char="•"/>
            </a:pPr>
            <a:r>
              <a:rPr lang="en-CA" sz="3300" b="1" dirty="0"/>
              <a:t>In Ontario,</a:t>
            </a:r>
            <a:r>
              <a:rPr lang="en-CA" sz="3300" dirty="0"/>
              <a:t> </a:t>
            </a:r>
            <a:r>
              <a:rPr lang="en-CA" sz="3300" b="1" dirty="0"/>
              <a:t>in just 5 years up to 2016, aging baby boomers </a:t>
            </a:r>
            <a:br>
              <a:rPr lang="en-CA" sz="3300" b="1" dirty="0"/>
            </a:br>
            <a:r>
              <a:rPr lang="en-CA" sz="3300" b="1" dirty="0"/>
              <a:t>meant 20 percent jump in number of seniors, </a:t>
            </a:r>
            <a:br>
              <a:rPr lang="en-CA" sz="3300" b="1" dirty="0"/>
            </a:br>
            <a:r>
              <a:rPr lang="en-CA" sz="3300" b="1" dirty="0"/>
              <a:t>the biggest increase in 70 years</a:t>
            </a:r>
          </a:p>
          <a:p>
            <a:pPr marL="342900" indent="-342900" algn="l">
              <a:buFont typeface="Arial" panose="020B0604020202020204" pitchFamily="34" charset="0"/>
              <a:buChar char="•"/>
            </a:pPr>
            <a:endParaRPr lang="en-CA" sz="3300" b="1" dirty="0"/>
          </a:p>
          <a:p>
            <a:pPr marL="342900" indent="-342900" algn="l">
              <a:buFont typeface="Arial" panose="020B0604020202020204" pitchFamily="34" charset="0"/>
              <a:buChar char="•"/>
            </a:pPr>
            <a:r>
              <a:rPr lang="en-CA" sz="3300" b="1" dirty="0"/>
              <a:t>By 2041, the number of seniors aged 65 and over </a:t>
            </a:r>
            <a:br>
              <a:rPr lang="en-CA" sz="3300" b="1" dirty="0"/>
            </a:br>
            <a:r>
              <a:rPr lang="en-CA" sz="3300" b="1" dirty="0"/>
              <a:t>is projected to almost double from 2.3 million, </a:t>
            </a:r>
            <a:br>
              <a:rPr lang="en-CA" sz="3300" b="1" dirty="0"/>
            </a:br>
            <a:r>
              <a:rPr lang="en-CA" sz="3300" b="1" dirty="0"/>
              <a:t>or 16.4 percent of population in Ontario in 2016, </a:t>
            </a:r>
            <a:br>
              <a:rPr lang="en-CA" sz="3300" b="1" dirty="0"/>
            </a:br>
            <a:r>
              <a:rPr lang="en-CA" sz="3300" b="1" dirty="0"/>
              <a:t>to 4.6 million, or 25.0 percent. </a:t>
            </a:r>
            <a:endParaRPr lang="en-CA" dirty="0"/>
          </a:p>
          <a:p>
            <a:endParaRPr lang="en-CA" b="1" dirty="0"/>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p:txBody>
          <a:bodyPr/>
          <a:lstStyle/>
          <a:p>
            <a:r>
              <a:rPr lang="en-CA" sz="1400" b="1" dirty="0">
                <a:solidFill>
                  <a:schemeClr val="tx1"/>
                </a:solidFill>
              </a:rPr>
              <a:t>www.buildingmississauga.com</a:t>
            </a:r>
          </a:p>
        </p:txBody>
      </p:sp>
      <p:sp>
        <p:nvSpPr>
          <p:cNvPr id="7" name="Slide Number Placeholder 6">
            <a:extLst>
              <a:ext uri="{FF2B5EF4-FFF2-40B4-BE49-F238E27FC236}">
                <a16:creationId xmlns:a16="http://schemas.microsoft.com/office/drawing/2014/main" id="{3809413C-516B-4E09-BF5B-E483BE1F8BE6}"/>
              </a:ext>
            </a:extLst>
          </p:cNvPr>
          <p:cNvSpPr>
            <a:spLocks noGrp="1"/>
          </p:cNvSpPr>
          <p:nvPr>
            <p:ph type="sldNum" sz="quarter" idx="12"/>
          </p:nvPr>
        </p:nvSpPr>
        <p:spPr/>
        <p:txBody>
          <a:bodyPr/>
          <a:lstStyle/>
          <a:p>
            <a:fld id="{2126504D-4501-4EA5-8DFA-56E9630E600C}" type="slidenum">
              <a:rPr lang="en-CA" smtClean="0"/>
              <a:t>7</a:t>
            </a:fld>
            <a:endParaRPr lang="en-CA" dirty="0"/>
          </a:p>
        </p:txBody>
      </p:sp>
      <p:sp>
        <p:nvSpPr>
          <p:cNvPr id="8" name="Date Placeholder 7">
            <a:extLst>
              <a:ext uri="{FF2B5EF4-FFF2-40B4-BE49-F238E27FC236}">
                <a16:creationId xmlns:a16="http://schemas.microsoft.com/office/drawing/2014/main" id="{574F8444-19F3-4054-86D3-6D824572D6BD}"/>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155755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1524000" y="1"/>
            <a:ext cx="9144000" cy="1048512"/>
          </a:xfrm>
        </p:spPr>
        <p:txBody>
          <a:bodyPr>
            <a:noAutofit/>
          </a:bodyPr>
          <a:lstStyle/>
          <a:p>
            <a:r>
              <a:rPr lang="en-CA" sz="3600" b="1" dirty="0">
                <a:latin typeface="+mn-lt"/>
              </a:rPr>
              <a:t>The aging </a:t>
            </a:r>
            <a:r>
              <a:rPr lang="en-CA" sz="3600" b="1" dirty="0"/>
              <a:t>population of </a:t>
            </a:r>
            <a:r>
              <a:rPr lang="en-CA" sz="3600" b="1" dirty="0">
                <a:latin typeface="+mn-lt"/>
              </a:rPr>
              <a:t>Mississauga </a:t>
            </a:r>
            <a:r>
              <a:rPr lang="en-CA" sz="3200" b="1" dirty="0">
                <a:latin typeface="+mn-lt"/>
              </a:rPr>
              <a:t>(projections for 2041)</a:t>
            </a:r>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p:txBody>
          <a:bodyPr/>
          <a:lstStyle/>
          <a:p>
            <a:r>
              <a:rPr lang="en-CA" sz="1400" b="1" dirty="0">
                <a:solidFill>
                  <a:schemeClr val="tx1"/>
                </a:solidFill>
              </a:rPr>
              <a:t>www.buildingmississauga.com</a:t>
            </a:r>
          </a:p>
        </p:txBody>
      </p:sp>
      <p:pic>
        <p:nvPicPr>
          <p:cNvPr id="5" name="Picture 2">
            <a:extLst>
              <a:ext uri="{FF2B5EF4-FFF2-40B4-BE49-F238E27FC236}">
                <a16:creationId xmlns:a16="http://schemas.microsoft.com/office/drawing/2014/main" id="{9EAEAF40-0570-4E00-9BA8-EB936355A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756" y="1048513"/>
            <a:ext cx="7086496" cy="578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4A792C63-DCDE-49D1-AB10-0BC708773116}"/>
              </a:ext>
            </a:extLst>
          </p:cNvPr>
          <p:cNvSpPr>
            <a:spLocks noGrp="1"/>
          </p:cNvSpPr>
          <p:nvPr>
            <p:ph type="sldNum" sz="quarter" idx="12"/>
          </p:nvPr>
        </p:nvSpPr>
        <p:spPr>
          <a:xfrm>
            <a:off x="11119104" y="6356350"/>
            <a:ext cx="670560" cy="365125"/>
          </a:xfrm>
        </p:spPr>
        <p:txBody>
          <a:bodyPr/>
          <a:lstStyle/>
          <a:p>
            <a:fld id="{2126504D-4501-4EA5-8DFA-56E9630E600C}" type="slidenum">
              <a:rPr lang="en-CA" smtClean="0"/>
              <a:t>8</a:t>
            </a:fld>
            <a:endParaRPr lang="en-CA"/>
          </a:p>
        </p:txBody>
      </p:sp>
      <p:sp>
        <p:nvSpPr>
          <p:cNvPr id="7" name="Date Placeholder 6">
            <a:extLst>
              <a:ext uri="{FF2B5EF4-FFF2-40B4-BE49-F238E27FC236}">
                <a16:creationId xmlns:a16="http://schemas.microsoft.com/office/drawing/2014/main" id="{D20BEB83-37A2-4961-8C2F-7513B41ADAE7}"/>
              </a:ext>
            </a:extLst>
          </p:cNvPr>
          <p:cNvSpPr>
            <a:spLocks noGrp="1"/>
          </p:cNvSpPr>
          <p:nvPr>
            <p:ph type="dt" sz="half" idx="10"/>
          </p:nvPr>
        </p:nvSpPr>
        <p:spPr>
          <a:xfrm>
            <a:off x="263652" y="6356349"/>
            <a:ext cx="1394460" cy="365125"/>
          </a:xfrm>
        </p:spPr>
        <p:txBody>
          <a:bodyPr/>
          <a:lstStyle/>
          <a:p>
            <a:endParaRPr lang="en-CA" dirty="0"/>
          </a:p>
        </p:txBody>
      </p:sp>
    </p:spTree>
    <p:extLst>
      <p:ext uri="{BB962C8B-B14F-4D97-AF65-F5344CB8AC3E}">
        <p14:creationId xmlns:p14="http://schemas.microsoft.com/office/powerpoint/2010/main" val="67555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AFFA-CE80-4045-801A-D69551D61B3D}"/>
              </a:ext>
            </a:extLst>
          </p:cNvPr>
          <p:cNvSpPr>
            <a:spLocks noGrp="1"/>
          </p:cNvSpPr>
          <p:nvPr>
            <p:ph type="ctrTitle"/>
          </p:nvPr>
        </p:nvSpPr>
        <p:spPr>
          <a:xfrm>
            <a:off x="719528" y="1139454"/>
            <a:ext cx="10634272" cy="3115553"/>
          </a:xfrm>
        </p:spPr>
        <p:txBody>
          <a:bodyPr>
            <a:normAutofit/>
          </a:bodyPr>
          <a:lstStyle/>
          <a:p>
            <a:r>
              <a:rPr lang="en-CA" sz="4400" b="1" dirty="0"/>
              <a:t>One-person households </a:t>
            </a:r>
            <a:br>
              <a:rPr lang="en-CA" sz="4400" b="1" dirty="0"/>
            </a:br>
            <a:r>
              <a:rPr lang="en-CA" sz="4400" b="1" dirty="0"/>
              <a:t>have surpassed </a:t>
            </a:r>
            <a:br>
              <a:rPr lang="en-CA" sz="4400" b="1" dirty="0"/>
            </a:br>
            <a:r>
              <a:rPr lang="en-CA" sz="4400" b="1" dirty="0"/>
              <a:t>all other</a:t>
            </a:r>
            <a:r>
              <a:rPr lang="en-CA" sz="4400" dirty="0"/>
              <a:t> </a:t>
            </a:r>
            <a:r>
              <a:rPr lang="en-CA" sz="4400" b="1" dirty="0"/>
              <a:t>types of living arrangements</a:t>
            </a:r>
            <a:endParaRPr lang="en-CA" sz="4400" b="1" dirty="0">
              <a:latin typeface="+mn-lt"/>
            </a:endParaRPr>
          </a:p>
        </p:txBody>
      </p:sp>
      <p:sp>
        <p:nvSpPr>
          <p:cNvPr id="3" name="Subtitle 2">
            <a:extLst>
              <a:ext uri="{FF2B5EF4-FFF2-40B4-BE49-F238E27FC236}">
                <a16:creationId xmlns:a16="http://schemas.microsoft.com/office/drawing/2014/main" id="{7E7818BD-450F-4C5A-B60B-AEDBC29EB027}"/>
              </a:ext>
            </a:extLst>
          </p:cNvPr>
          <p:cNvSpPr>
            <a:spLocks noGrp="1"/>
          </p:cNvSpPr>
          <p:nvPr>
            <p:ph type="subTitle" idx="1"/>
          </p:nvPr>
        </p:nvSpPr>
        <p:spPr>
          <a:xfrm>
            <a:off x="1524000" y="3602038"/>
            <a:ext cx="9144000" cy="652970"/>
          </a:xfrm>
        </p:spPr>
        <p:txBody>
          <a:bodyPr/>
          <a:lstStyle/>
          <a:p>
            <a:endParaRPr lang="en-CA" dirty="0"/>
          </a:p>
        </p:txBody>
      </p:sp>
      <p:sp>
        <p:nvSpPr>
          <p:cNvPr id="4" name="Footer Placeholder 3">
            <a:extLst>
              <a:ext uri="{FF2B5EF4-FFF2-40B4-BE49-F238E27FC236}">
                <a16:creationId xmlns:a16="http://schemas.microsoft.com/office/drawing/2014/main" id="{F68C432C-B02F-4091-A80E-1877DE72A632}"/>
              </a:ext>
            </a:extLst>
          </p:cNvPr>
          <p:cNvSpPr>
            <a:spLocks noGrp="1"/>
          </p:cNvSpPr>
          <p:nvPr>
            <p:ph type="ftr" sz="quarter" idx="11"/>
          </p:nvPr>
        </p:nvSpPr>
        <p:spPr>
          <a:xfrm>
            <a:off x="4038600" y="6492875"/>
            <a:ext cx="4114800" cy="365125"/>
          </a:xfrm>
        </p:spPr>
        <p:txBody>
          <a:bodyPr/>
          <a:lstStyle/>
          <a:p>
            <a:r>
              <a:rPr lang="en-CA" sz="1400" b="1" dirty="0">
                <a:solidFill>
                  <a:schemeClr val="tx1"/>
                </a:solidFill>
              </a:rPr>
              <a:t>www.buildingmississauga.com</a:t>
            </a:r>
          </a:p>
        </p:txBody>
      </p:sp>
      <p:sp>
        <p:nvSpPr>
          <p:cNvPr id="5" name="Slide Number Placeholder 4">
            <a:extLst>
              <a:ext uri="{FF2B5EF4-FFF2-40B4-BE49-F238E27FC236}">
                <a16:creationId xmlns:a16="http://schemas.microsoft.com/office/drawing/2014/main" id="{5332B29E-7EA7-4914-BE21-C28886422552}"/>
              </a:ext>
            </a:extLst>
          </p:cNvPr>
          <p:cNvSpPr>
            <a:spLocks noGrp="1"/>
          </p:cNvSpPr>
          <p:nvPr>
            <p:ph type="sldNum" sz="quarter" idx="12"/>
          </p:nvPr>
        </p:nvSpPr>
        <p:spPr/>
        <p:txBody>
          <a:bodyPr/>
          <a:lstStyle/>
          <a:p>
            <a:fld id="{2126504D-4501-4EA5-8DFA-56E9630E600C}" type="slidenum">
              <a:rPr lang="en-CA" smtClean="0"/>
              <a:t>9</a:t>
            </a:fld>
            <a:endParaRPr lang="en-CA"/>
          </a:p>
        </p:txBody>
      </p:sp>
      <p:sp>
        <p:nvSpPr>
          <p:cNvPr id="6" name="Date Placeholder 5">
            <a:extLst>
              <a:ext uri="{FF2B5EF4-FFF2-40B4-BE49-F238E27FC236}">
                <a16:creationId xmlns:a16="http://schemas.microsoft.com/office/drawing/2014/main" id="{8DC713C7-9F4E-4F50-9541-D88CEDE346F2}"/>
              </a:ext>
            </a:extLst>
          </p:cNvPr>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692575927"/>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54331</TotalTime>
  <Words>2157</Words>
  <Application>Microsoft Office PowerPoint</Application>
  <PresentationFormat>Widescreen</PresentationFormat>
  <Paragraphs>289</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Presentation at the Mississauga Central Library</vt:lpstr>
      <vt:lpstr>PowerPoint Presentation</vt:lpstr>
      <vt:lpstr>Purpose of the presentation</vt:lpstr>
      <vt:lpstr>  Main Themes</vt:lpstr>
      <vt:lpstr>  Big cities are growing even bigger</vt:lpstr>
      <vt:lpstr>Mississauga  is a post-industrial big city</vt:lpstr>
      <vt:lpstr>The greying cities</vt:lpstr>
      <vt:lpstr>The aging population of Mississauga (projections for 2041)</vt:lpstr>
      <vt:lpstr>One-person households  have surpassed  all other types of living arrangements</vt:lpstr>
      <vt:lpstr>We need walkable cities</vt:lpstr>
      <vt:lpstr>Urban sprawl is unsustainable</vt:lpstr>
      <vt:lpstr>The knowledge based economy  of Mississauga </vt:lpstr>
      <vt:lpstr>                The emerging Silicon Valley North along the 401  and the Technology Triangle  of Waterloo, Kitchener, and Guelph employ 280,000 IT workers   The Eastern alliance of New York and Toronto competes with Silicon Valley </vt:lpstr>
      <vt:lpstr>Income polarization in the US</vt:lpstr>
      <vt:lpstr>Income polarization in Mississauga</vt:lpstr>
      <vt:lpstr>Mississauga’s endangered environment </vt:lpstr>
      <vt:lpstr>Global warming: Al Gore’s  An Inconvenient Sequel Global warming causes erratic and extreme  weather patterns    Renewable energy is a viable option </vt:lpstr>
      <vt:lpstr>Work in the 2030s</vt:lpstr>
      <vt:lpstr>The robotic Olympics of Tokyo 2020</vt:lpstr>
      <vt:lpstr>Preparing for the future</vt:lpstr>
      <vt:lpstr>Invitation to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Skeris</dc:creator>
  <cp:lastModifiedBy>Peter Skeris</cp:lastModifiedBy>
  <cp:revision>1059</cp:revision>
  <cp:lastPrinted>2017-11-03T18:02:46Z</cp:lastPrinted>
  <dcterms:created xsi:type="dcterms:W3CDTF">2017-08-10T19:10:16Z</dcterms:created>
  <dcterms:modified xsi:type="dcterms:W3CDTF">2018-04-11T23:39:44Z</dcterms:modified>
</cp:coreProperties>
</file>